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Roboto" panose="02000000000000000000" pitchFamily="2" charset="0"/>
      <p:regular r:id="rId14"/>
      <p:bold r:id="rId15"/>
      <p:italic r:id="rId16"/>
      <p:boldItalic r:id="rId17"/>
    </p:embeddedFont>
    <p:embeddedFont>
      <p:font typeface="Roboto Slab" pitchFamily="2" charset="0"/>
      <p:regular r:id="rId18"/>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jqmpZbCqYp2cM5m+gmk2aWKB6FD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1" d="100"/>
          <a:sy n="101" d="100"/>
        </p:scale>
        <p:origin x="866" y="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customschemas.google.com/relationships/presentationmetadata" Target="meta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1" name="Google Shape;6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dirty="0"/>
              <a:t>Hello. I am William So and my student ID is 20703125. Today, I am going to talk about the role of plastics in climate change. I will be presenting the findings from my research and suggesting actions to take based on them.</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9edb26848a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9edb26848a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That is the presentation for today. You can find all data and supplementary materials used in the link shown on the screen right now. All image credits are below or inside the image.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622ae5096a_2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622ae5096a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And here’s the list of references I have used throughout the presentation. </a:t>
            </a:r>
            <a:r>
              <a:rPr lang="en-GB" dirty="0">
                <a:solidFill>
                  <a:schemeClr val="dk1"/>
                </a:solidFill>
              </a:rPr>
              <a:t>Thank you for listening.</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622ae5096a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622ae5096a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But before we dive into the results, it’s good for us to know about the background. What is climate change? It can refer to the long-term and short-term changes to Earth’s climate, but here we are using the common usage: global warming. It involves the emission of greenhouse gases from industrial activities, and those gases are heat-trapping, enhancing the greenhouse effect. As a result, most of Earth becomes warmer. Currently, the temperature rise has reached 1.2 °C compared to pre-industrial period, and this seemingly small rise actually causes significantly more extreme weather conditions, which is why people are thinking of ways to prevent it from rising any further. So that's an overview of climate change.</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622ae5096a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622ae5096a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Next up, we have plastic overuse. Plastics come in many forms and are versatile materials, making them widely used. Yet, plastics are usually non-biodegradable, and it is more convenient to dispose of them by leaving them in the nature. As a result, plastic waste accumulate in the environment, bringing harm to ecosystems and health. However, in this presentation, I want to focus on an frequently overlooked aspect of plastic overuse: greenhouse gas emission. As I have said in the previous slide, greenhouse gas is linked to climate change, and so this link is what I will be showing today.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9edb26848a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9edb26848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 this report, we analyzed four datasets from </a:t>
            </a:r>
            <a:r>
              <a:rPr lang="en-GB" i="1"/>
              <a:t>Our World in Data</a:t>
            </a:r>
            <a:r>
              <a:rPr lang="en-GB"/>
              <a:t>, a scientific online publication focusing on global issues by publishing data infographics. The datasets are CO</a:t>
            </a:r>
            <a:r>
              <a:rPr lang="en-GB" baseline="-25000"/>
              <a:t>2</a:t>
            </a:r>
            <a:r>
              <a:rPr lang="en-GB"/>
              <a:t> reductions needed to keep global temperature rise below 1.5 </a:t>
            </a:r>
            <a:r>
              <a:rPr lang="en-GB">
                <a:solidFill>
                  <a:schemeClr val="dk1"/>
                </a:solidFill>
              </a:rPr>
              <a:t>°C </a:t>
            </a:r>
            <a:r>
              <a:rPr lang="en-GB"/>
              <a:t>and 2 </a:t>
            </a:r>
            <a:r>
              <a:rPr lang="en-GB">
                <a:solidFill>
                  <a:schemeClr val="dk1"/>
                </a:solidFill>
              </a:rPr>
              <a:t>°C, global plastics production, and greenhouse gas emissions from plastic. For our research, only some data from each dataset are used. In particular, for CO</a:t>
            </a:r>
            <a:r>
              <a:rPr lang="en-GB" baseline="-25000">
                <a:solidFill>
                  <a:schemeClr val="dk1"/>
                </a:solidFill>
              </a:rPr>
              <a:t>2</a:t>
            </a:r>
            <a:r>
              <a:rPr lang="en-GB">
                <a:solidFill>
                  <a:schemeClr val="dk1"/>
                </a:solidFill>
              </a:rPr>
              <a:t> reduction scenarios, only the “starting in 2019” scenario is used. For GHG emission by lifecycle stage, only the production and conversion data is used. All data are only up to dated to 2019.</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9edb26848a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9edb26848a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After analyzing the data, we found five insights related to the link between climate change and plastics. I am going to share three most important ones here, and the findings are not great for our planet Earth.</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9edb26848a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9edb26848a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Let’s have the good news first. If you compare the global plastic production and plastic greenhouse gas emission in between 2015 and 2019, you will find that the GHG emission from plastic has grown only slightly despite the global plastics production growing rapidly. So we decided to calculate the amount of GHG generated per plastic produced, and here are the results. As you can see, there is a significant decrease of the ratio from about 3.95 in 2015 to 3.48 in 2019, a 11.9% decrease in only four years! What this shows is that the industrial processes has improved. We expect these gains to continue into the future, albeit with diminishing returns. So what does this mean for the GHG emission from plastics in the future?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9edb26848a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9edb26848a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Unfortunately, the improvements in industry processes cannot catch up with the increase in plastic production. Assuming current policies continue, plastic GHG emission will still continue to increase, albeit linearly. Plastic production created 1.60 billion tonnes of GHG emission in 2019, and is expected to increase by 56.3% to 2.60 billion tonnes in 2050. This can be explained by the exponential growth of plastic production. What this insight shows is that plastic reduction is required if we want to decrease the GHG emission from plastics. Efficiency gains in processes cannot reduce the emission alone. This pains a </a:t>
            </a:r>
            <a:r>
              <a:rPr lang="en-GB">
                <a:solidFill>
                  <a:schemeClr val="dk1"/>
                </a:solidFill>
              </a:rPr>
              <a:t>pessimistic outlook for the next slide…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9edb26848a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9edb26848a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want to see the contribution of GHG emission from plastic to the total emission. To do so, first we obtain the total GHG emission for three scenarios: business as usual, limiting global temperature rise to below 2 °C, and below 1.5 </a:t>
            </a:r>
            <a:r>
              <a:rPr lang="en-GB">
                <a:solidFill>
                  <a:schemeClr val="dk1"/>
                </a:solidFill>
              </a:rPr>
              <a:t>°</a:t>
            </a:r>
            <a:r>
              <a:rPr lang="en-GB"/>
              <a:t>C, as shown on the slide right now. The reduction scenarios assume emission reduction starts in 2019. Compared to business as usual, the reduction required the in below 2 °C and 1.5 °C scenario are drastic. Now, we can find out the contribution of GHG emission from plastic, assuming current policies continue. As seen in the new graph, for business as usual, the contribution hovers around 3.5%. But for the limit scenarios, the proportion increases significantly. For 1.5 </a:t>
            </a:r>
            <a:r>
              <a:rPr lang="en-GB">
                <a:solidFill>
                  <a:schemeClr val="dk1"/>
                </a:solidFill>
              </a:rPr>
              <a:t>°C, the percentage increases from 3.8% in 2019 to 7.1% in 2035, while for 2 °C, it reaches 52.7% by 2035. This shows that any action limiting global temperature rise must also involve reducing GHG emission from plastic. As concluded in the previous slide, this requires reducing plastic production.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9edb26848a_0_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9edb26848a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dk1"/>
                </a:solidFill>
              </a:rPr>
              <a:t>To sum up, we have three conclusions. First, plastic production processes are improving to reduce GHG emission per produced plastic. However, it is insufficient to decrease the GHG emission because the plastic production will increase too quickly, so plastic reduction is required to reduce GHG emission from plastics. Lastly, by comparing different GHG reduction scenarios, we found that GHG emission from plastic will significantly contribute to GHG emission in reduction scenarios, so limiting global temperature rise requires plastic reduction. In response to these, we propose the following three suggestions: continue to improve plastic production processes, reduce incentives to use plastic as to reduce its demand and thus production, and policymakers should not overlook plastic overuse when considering climate change. However, we recognize the difficulties in implementing said suggestions, so any easier solution is very much preferred.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2622ae5096a_1_753"/>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g2622ae5096a_1_753"/>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g2622ae5096a_1_75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g2622ae5096a_1_753"/>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4" name="Google Shape;14;g2622ae5096a_1_753"/>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g2622ae5096a_1_7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g2622ae5096a_1_796"/>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g2622ae5096a_1_796"/>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g2622ae5096a_1_796"/>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6" name="Google Shape;56;g2622ae5096a_1_79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g2622ae5096a_1_80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g2622ae5096a_1_760"/>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g2622ae5096a_1_760"/>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g2622ae5096a_1_7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g2622ae5096a_1_76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g2622ae5096a_1_76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g2622ae5096a_1_76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g2622ae5096a_1_7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g2622ae5096a_1_769"/>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g2622ae5096a_1_76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g2622ae5096a_1_769"/>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g2622ae5096a_1_769"/>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0" name="Google Shape;30;g2622ae5096a_1_7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g2622ae5096a_1_77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g2622ae5096a_1_77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g2622ae5096a_1_778"/>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g2622ae5096a_1_778"/>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g2622ae5096a_1_778"/>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8" name="Google Shape;38;g2622ae5096a_1_7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g2622ae5096a_1_783"/>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g2622ae5096a_1_78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g2622ae5096a_1_786"/>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g2622ae5096a_1_786"/>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g2622ae5096a_1_786"/>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g2622ae5096a_1_786"/>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g2622ae5096a_1_786"/>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8" name="Google Shape;48;g2622ae5096a_1_78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g2622ae5096a_1_793"/>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g2622ae5096a_1_79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g2622ae5096a_1_749"/>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g2622ae5096a_1_749"/>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g2622ae5096a_1_7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rive.google.com/file/d/1zUfvTzmn7bZjU4F_masS_pfS1n0YQ6jm/view?usp=sharing" TargetMode="External"/><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doi.org/10.1017/9781009157896.002"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hyperlink" Target="https://ourworldindata.org/plastic-pollution" TargetMode="External"/><Relationship Id="rId4" Type="http://schemas.openxmlformats.org/officeDocument/2006/relationships/hyperlink" Target="https://ourworldindata.org/co2-and-greenhouse-gas-emissions"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jpg"/><Relationship Id="rId7" Type="http://schemas.openxmlformats.org/officeDocument/2006/relationships/hyperlink" Target="https://creativecommons.org/licenses/by-sa/4.0"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commons.wikimedia.org/wiki/File:Change_in_Average_Temperature_With_Fahrenheit.svg" TargetMode="External"/><Relationship Id="rId5" Type="http://schemas.openxmlformats.org/officeDocument/2006/relationships/image" Target="../media/image2.jpg"/><Relationship Id="rId10" Type="http://schemas.openxmlformats.org/officeDocument/2006/relationships/image" Target="../media/image4.png"/><Relationship Id="rId4" Type="http://schemas.openxmlformats.org/officeDocument/2006/relationships/hyperlink" Target="https://www.pexels.com/photo/photography-of-factory-929385/" TargetMode="External"/><Relationship Id="rId9" Type="http://schemas.openxmlformats.org/officeDocument/2006/relationships/hyperlink" Target="https://commons.wikimedia.org/wiki/File:Greenhouse-effect-t2.svg"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5.jpg"/><Relationship Id="rId7" Type="http://schemas.openxmlformats.org/officeDocument/2006/relationships/hyperlink" Target="https://www.pexels.com/photo/photo-of-a-woman-standing-on-a-pile-of-garbage-near-trees-2583835/"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6.jpg"/><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Plastic_household_items.jpg" TargetMode="External"/><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
          <p:cNvSpPr txBox="1">
            <a:spLocks noGrp="1"/>
          </p:cNvSpPr>
          <p:nvPr>
            <p:ph type="ctrTitle"/>
          </p:nvPr>
        </p:nvSpPr>
        <p:spPr>
          <a:xfrm>
            <a:off x="1680302" y="1188925"/>
            <a:ext cx="5783400" cy="1457400"/>
          </a:xfrm>
          <a:prstGeom prst="rect">
            <a:avLst/>
          </a:prstGeom>
          <a:noFill/>
          <a:ln>
            <a:noFill/>
          </a:ln>
        </p:spPr>
        <p:txBody>
          <a:bodyPr spcFirstLastPara="1" wrap="square" lIns="91425" tIns="91425" rIns="91425" bIns="91425" anchor="b" anchorCtr="0">
            <a:normAutofit fontScale="90000"/>
          </a:bodyPr>
          <a:lstStyle/>
          <a:p>
            <a:pPr marL="0" lvl="0" indent="0" algn="ctr" rtl="0">
              <a:lnSpc>
                <a:spcPct val="100000"/>
              </a:lnSpc>
              <a:spcBef>
                <a:spcPts val="0"/>
              </a:spcBef>
              <a:spcAft>
                <a:spcPts val="0"/>
              </a:spcAft>
              <a:buSzPct val="129999"/>
              <a:buNone/>
            </a:pPr>
            <a:r>
              <a:rPr lang="en-GB"/>
              <a:t>The role of plastics in climate change - presentation</a:t>
            </a:r>
            <a:endParaRPr/>
          </a:p>
        </p:txBody>
      </p:sp>
      <p:sp>
        <p:nvSpPr>
          <p:cNvPr id="64" name="Google Shape;64;p1"/>
          <p:cNvSpPr txBox="1">
            <a:spLocks noGrp="1"/>
          </p:cNvSpPr>
          <p:nvPr>
            <p:ph type="subTitle" idx="1"/>
          </p:nvPr>
        </p:nvSpPr>
        <p:spPr>
          <a:xfrm>
            <a:off x="1680302" y="3049450"/>
            <a:ext cx="5783400" cy="9090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GB"/>
              <a:t>William So</a:t>
            </a:r>
            <a:endParaRPr/>
          </a:p>
        </p:txBody>
      </p:sp>
      <p:sp>
        <p:nvSpPr>
          <p:cNvPr id="65" name="Google Shape;65;p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g29edb26848a_0_21"/>
          <p:cNvSpPr txBox="1">
            <a:spLocks noGrp="1"/>
          </p:cNvSpPr>
          <p:nvPr>
            <p:ph type="title"/>
          </p:nvPr>
        </p:nvSpPr>
        <p:spPr>
          <a:xfrm>
            <a:off x="387900" y="1152450"/>
            <a:ext cx="8368200" cy="15384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GB"/>
              <a:t>Thank you</a:t>
            </a:r>
            <a:endParaRPr/>
          </a:p>
        </p:txBody>
      </p:sp>
      <p:sp>
        <p:nvSpPr>
          <p:cNvPr id="174" name="Google Shape;174;g29edb26848a_0_2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rmAutofit fontScale="85000" lnSpcReduction="10000"/>
          </a:bodyPr>
          <a:lstStyle/>
          <a:p>
            <a:pPr marL="0" lvl="0" indent="0" algn="ctr" rtl="0">
              <a:spcBef>
                <a:spcPts val="0"/>
              </a:spcBef>
              <a:spcAft>
                <a:spcPts val="1200"/>
              </a:spcAft>
              <a:buNone/>
            </a:pPr>
            <a:r>
              <a:rPr lang="en-GB"/>
              <a:t>All data and supplementary materials are available on Google Drive: </a:t>
            </a:r>
            <a:r>
              <a:rPr lang="en-GB" u="sng">
                <a:solidFill>
                  <a:schemeClr val="hlink"/>
                </a:solidFill>
                <a:hlinkClick r:id="rId3"/>
              </a:rPr>
              <a:t>https://drive.google.com/file/d/1zUfvTzmn7bZjU4F_masS_pfS1n0YQ6jm/view?usp=sharing</a:t>
            </a:r>
            <a:endParaRPr/>
          </a:p>
        </p:txBody>
      </p:sp>
      <p:sp>
        <p:nvSpPr>
          <p:cNvPr id="175" name="Google Shape;175;g29edb26848a_0_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g2622ae5096a_2_10"/>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t>Bibliography</a:t>
            </a:r>
            <a:endParaRPr/>
          </a:p>
        </p:txBody>
      </p:sp>
      <p:sp>
        <p:nvSpPr>
          <p:cNvPr id="181" name="Google Shape;181;g2622ae5096a_2_10"/>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GB" sz="1600"/>
              <a:t>Arias, P. A., Bellouin, N., Coppola, E., Jones, R. G., Krinner, G., Marotzke, J., ... &amp; Zickfeld, K. (2021). Technical Summary. </a:t>
            </a:r>
            <a:r>
              <a:rPr lang="en-GB" sz="1600" i="1"/>
              <a:t>Climate Change 2021: The Physical Science Basis. Contribution of Working Group I to the Sixth Assessment Report of the Intergovernmental Panel on Climate Change</a:t>
            </a:r>
            <a:r>
              <a:rPr lang="en-GB" sz="1600"/>
              <a:t>. </a:t>
            </a:r>
            <a:r>
              <a:rPr lang="en-GB" sz="1600" u="sng">
                <a:solidFill>
                  <a:schemeClr val="hlink"/>
                </a:solidFill>
                <a:hlinkClick r:id="rId3"/>
              </a:rPr>
              <a:t>https://doi.org/10.1017/9781009157896.002</a:t>
            </a:r>
            <a:endParaRPr sz="1600"/>
          </a:p>
          <a:p>
            <a:pPr marL="457200" lvl="0" indent="-330200" algn="l" rtl="0">
              <a:spcBef>
                <a:spcPts val="0"/>
              </a:spcBef>
              <a:spcAft>
                <a:spcPts val="0"/>
              </a:spcAft>
              <a:buSzPts val="1600"/>
              <a:buChar char="●"/>
            </a:pPr>
            <a:r>
              <a:rPr lang="en-GB" sz="1600"/>
              <a:t>Ritchie, H., Roser, M., &amp; Rosado, P. (2020). CO₂ and Greenhouse Gas Emissions. </a:t>
            </a:r>
            <a:r>
              <a:rPr lang="en-GB" sz="1600" i="1"/>
              <a:t>Our World in Data</a:t>
            </a:r>
            <a:r>
              <a:rPr lang="en-GB" sz="1600"/>
              <a:t>. </a:t>
            </a:r>
            <a:r>
              <a:rPr lang="en-GB" sz="1600" u="sng">
                <a:solidFill>
                  <a:schemeClr val="hlink"/>
                </a:solidFill>
                <a:hlinkClick r:id="rId4"/>
              </a:rPr>
              <a:t>ht</a:t>
            </a:r>
            <a:r>
              <a:rPr lang="en-GB" sz="1600" u="sng">
                <a:solidFill>
                  <a:schemeClr val="hlink"/>
                </a:solidFill>
                <a:hlinkClick r:id="rId4"/>
              </a:rPr>
              <a:t>t</a:t>
            </a:r>
            <a:r>
              <a:rPr lang="en-GB" sz="1600" u="sng">
                <a:solidFill>
                  <a:schemeClr val="hlink"/>
                </a:solidFill>
                <a:hlinkClick r:id="rId4"/>
              </a:rPr>
              <a:t>ps://ourworldindata.org/co2-and-greenhouse-gas-emissions</a:t>
            </a:r>
            <a:r>
              <a:rPr lang="en-GB" sz="1600"/>
              <a:t> [Online Resource]</a:t>
            </a:r>
            <a:endParaRPr sz="1600"/>
          </a:p>
          <a:p>
            <a:pPr marL="457200" lvl="0" indent="-330200" algn="l" rtl="0">
              <a:spcBef>
                <a:spcPts val="0"/>
              </a:spcBef>
              <a:spcAft>
                <a:spcPts val="0"/>
              </a:spcAft>
              <a:buSzPts val="1600"/>
              <a:buChar char="●"/>
            </a:pPr>
            <a:r>
              <a:rPr lang="en-GB" sz="1600"/>
              <a:t>Ritchie, H., Samborska, V., &amp; Roser, M. (2023). Plastic Pollution. </a:t>
            </a:r>
            <a:r>
              <a:rPr lang="en-GB" sz="1600" i="1"/>
              <a:t>Our World in Data</a:t>
            </a:r>
            <a:r>
              <a:rPr lang="en-GB" sz="1600"/>
              <a:t>. </a:t>
            </a:r>
            <a:r>
              <a:rPr lang="en-GB" sz="1600" u="sng">
                <a:solidFill>
                  <a:schemeClr val="hlink"/>
                </a:solidFill>
                <a:hlinkClick r:id="rId5"/>
              </a:rPr>
              <a:t>https://ourworldindata.org/plastic-pollution</a:t>
            </a:r>
            <a:r>
              <a:rPr lang="en-GB" sz="1600"/>
              <a:t> [Online Resource]</a:t>
            </a:r>
            <a:endParaRPr sz="1600"/>
          </a:p>
        </p:txBody>
      </p:sp>
      <p:sp>
        <p:nvSpPr>
          <p:cNvPr id="182" name="Google Shape;182;g2622ae5096a_2_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11</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g2622ae5096a_2_0"/>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t>What is climate change?</a:t>
            </a:r>
            <a:endParaRPr/>
          </a:p>
        </p:txBody>
      </p:sp>
      <p:sp>
        <p:nvSpPr>
          <p:cNvPr id="71" name="Google Shape;71;g2622ae5096a_2_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a:t>
            </a:fld>
            <a:endParaRPr/>
          </a:p>
        </p:txBody>
      </p:sp>
      <p:grpSp>
        <p:nvGrpSpPr>
          <p:cNvPr id="72" name="Google Shape;72;g2622ae5096a_2_0"/>
          <p:cNvGrpSpPr/>
          <p:nvPr/>
        </p:nvGrpSpPr>
        <p:grpSpPr>
          <a:xfrm>
            <a:off x="387900" y="2142350"/>
            <a:ext cx="1649516" cy="2866125"/>
            <a:chOff x="152400" y="1296525"/>
            <a:chExt cx="1649516" cy="2866125"/>
          </a:xfrm>
        </p:grpSpPr>
        <p:pic>
          <p:nvPicPr>
            <p:cNvPr id="73" name="Google Shape;73;g2622ae5096a_2_0"/>
            <p:cNvPicPr preferRelativeResize="0"/>
            <p:nvPr/>
          </p:nvPicPr>
          <p:blipFill>
            <a:blip r:embed="rId3">
              <a:alphaModFix/>
            </a:blip>
            <a:stretch>
              <a:fillRect/>
            </a:stretch>
          </p:blipFill>
          <p:spPr>
            <a:xfrm>
              <a:off x="152400" y="1296525"/>
              <a:ext cx="1649516" cy="2404424"/>
            </a:xfrm>
            <a:prstGeom prst="rect">
              <a:avLst/>
            </a:prstGeom>
            <a:noFill/>
            <a:ln>
              <a:noFill/>
            </a:ln>
          </p:spPr>
        </p:pic>
        <p:sp>
          <p:nvSpPr>
            <p:cNvPr id="74" name="Google Shape;74;g2622ae5096a_2_0"/>
            <p:cNvSpPr txBox="1"/>
            <p:nvPr/>
          </p:nvSpPr>
          <p:spPr>
            <a:xfrm>
              <a:off x="152400" y="3700950"/>
              <a:ext cx="1649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600">
                  <a:solidFill>
                    <a:schemeClr val="dk1"/>
                  </a:solidFill>
                  <a:latin typeface="Roboto"/>
                  <a:ea typeface="Roboto"/>
                  <a:cs typeface="Roboto"/>
                  <a:sym typeface="Roboto"/>
                </a:rPr>
                <a:t>Photo by Chris LeBoutillier: </a:t>
              </a:r>
              <a:r>
                <a:rPr lang="en-GB" sz="600" u="sng">
                  <a:solidFill>
                    <a:schemeClr val="hlink"/>
                  </a:solidFill>
                  <a:latin typeface="Roboto"/>
                  <a:ea typeface="Roboto"/>
                  <a:cs typeface="Roboto"/>
                  <a:sym typeface="Roboto"/>
                  <a:hlinkClick r:id="rId4"/>
                </a:rPr>
                <a:t>https://www.pexels.com/photo/photography-of-factory-929385/</a:t>
              </a:r>
              <a:endParaRPr sz="600">
                <a:solidFill>
                  <a:schemeClr val="dk1"/>
                </a:solidFill>
                <a:latin typeface="Roboto"/>
                <a:ea typeface="Roboto"/>
                <a:cs typeface="Roboto"/>
                <a:sym typeface="Roboto"/>
              </a:endParaRPr>
            </a:p>
          </p:txBody>
        </p:sp>
      </p:grpSp>
      <p:grpSp>
        <p:nvGrpSpPr>
          <p:cNvPr id="75" name="Google Shape;75;g2622ae5096a_2_0"/>
          <p:cNvGrpSpPr/>
          <p:nvPr/>
        </p:nvGrpSpPr>
        <p:grpSpPr>
          <a:xfrm>
            <a:off x="5009925" y="2762875"/>
            <a:ext cx="3714900" cy="2001000"/>
            <a:chOff x="5009925" y="2762875"/>
            <a:chExt cx="3714900" cy="2001000"/>
          </a:xfrm>
        </p:grpSpPr>
        <p:sp>
          <p:nvSpPr>
            <p:cNvPr id="76" name="Google Shape;76;g2622ae5096a_2_0"/>
            <p:cNvSpPr txBox="1"/>
            <p:nvPr/>
          </p:nvSpPr>
          <p:spPr>
            <a:xfrm>
              <a:off x="5009925" y="2762875"/>
              <a:ext cx="37149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9600">
                  <a:solidFill>
                    <a:srgbClr val="FFFF00"/>
                  </a:solidFill>
                  <a:latin typeface="Roboto"/>
                  <a:ea typeface="Roboto"/>
                  <a:cs typeface="Roboto"/>
                  <a:sym typeface="Roboto"/>
                </a:rPr>
                <a:t>1.2 °C</a:t>
              </a:r>
              <a:endParaRPr sz="9600">
                <a:solidFill>
                  <a:srgbClr val="FFFF00"/>
                </a:solidFill>
                <a:latin typeface="Roboto"/>
                <a:ea typeface="Roboto"/>
                <a:cs typeface="Roboto"/>
                <a:sym typeface="Roboto"/>
              </a:endParaRPr>
            </a:p>
          </p:txBody>
        </p:sp>
        <p:sp>
          <p:nvSpPr>
            <p:cNvPr id="77" name="Google Shape;77;g2622ae5096a_2_0"/>
            <p:cNvSpPr txBox="1"/>
            <p:nvPr/>
          </p:nvSpPr>
          <p:spPr>
            <a:xfrm>
              <a:off x="5009925" y="4425175"/>
              <a:ext cx="1234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a:solidFill>
                    <a:schemeClr val="dk1"/>
                  </a:solidFill>
                  <a:latin typeface="Roboto"/>
                  <a:ea typeface="Roboto"/>
                  <a:cs typeface="Roboto"/>
                  <a:sym typeface="Roboto"/>
                </a:rPr>
                <a:t>(Arias et al., 2021)</a:t>
              </a:r>
              <a:endParaRPr sz="1000">
                <a:solidFill>
                  <a:schemeClr val="dk1"/>
                </a:solidFill>
                <a:latin typeface="Roboto"/>
                <a:ea typeface="Roboto"/>
                <a:cs typeface="Roboto"/>
                <a:sym typeface="Roboto"/>
              </a:endParaRPr>
            </a:p>
          </p:txBody>
        </p:sp>
      </p:grpSp>
      <p:grpSp>
        <p:nvGrpSpPr>
          <p:cNvPr id="78" name="Google Shape;78;g2622ae5096a_2_0"/>
          <p:cNvGrpSpPr/>
          <p:nvPr/>
        </p:nvGrpSpPr>
        <p:grpSpPr>
          <a:xfrm>
            <a:off x="4978650" y="2762876"/>
            <a:ext cx="3777439" cy="2293099"/>
            <a:chOff x="4695000" y="2715376"/>
            <a:chExt cx="3777439" cy="2293099"/>
          </a:xfrm>
        </p:grpSpPr>
        <p:pic>
          <p:nvPicPr>
            <p:cNvPr id="79" name="Google Shape;79;g2622ae5096a_2_0"/>
            <p:cNvPicPr preferRelativeResize="0"/>
            <p:nvPr/>
          </p:nvPicPr>
          <p:blipFill>
            <a:blip r:embed="rId5">
              <a:alphaModFix/>
            </a:blip>
            <a:stretch>
              <a:fillRect/>
            </a:stretch>
          </p:blipFill>
          <p:spPr>
            <a:xfrm>
              <a:off x="4695000" y="2715376"/>
              <a:ext cx="3777439" cy="1923774"/>
            </a:xfrm>
            <a:prstGeom prst="rect">
              <a:avLst/>
            </a:prstGeom>
            <a:noFill/>
            <a:ln>
              <a:noFill/>
            </a:ln>
          </p:spPr>
        </p:pic>
        <p:sp>
          <p:nvSpPr>
            <p:cNvPr id="80" name="Google Shape;80;g2622ae5096a_2_0"/>
            <p:cNvSpPr txBox="1"/>
            <p:nvPr/>
          </p:nvSpPr>
          <p:spPr>
            <a:xfrm>
              <a:off x="4695000" y="4639175"/>
              <a:ext cx="37773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600" u="sng">
                  <a:solidFill>
                    <a:schemeClr val="hlink"/>
                  </a:solidFill>
                  <a:latin typeface="Roboto"/>
                  <a:ea typeface="Roboto"/>
                  <a:cs typeface="Roboto"/>
                  <a:sym typeface="Roboto"/>
                  <a:hlinkClick r:id="rId6"/>
                </a:rPr>
                <a:t>NASA’s Scientific Visualization Studio, Key and Title by uploader (Eric Fisk)</a:t>
              </a:r>
              <a:r>
                <a:rPr lang="en-GB" sz="600">
                  <a:solidFill>
                    <a:schemeClr val="dk1"/>
                  </a:solidFill>
                  <a:latin typeface="Roboto"/>
                  <a:ea typeface="Roboto"/>
                  <a:cs typeface="Roboto"/>
                  <a:sym typeface="Roboto"/>
                </a:rPr>
                <a:t>, </a:t>
              </a:r>
              <a:r>
                <a:rPr lang="en-GB" sz="600" u="sng">
                  <a:solidFill>
                    <a:schemeClr val="hlink"/>
                  </a:solidFill>
                  <a:latin typeface="Roboto"/>
                  <a:ea typeface="Roboto"/>
                  <a:cs typeface="Roboto"/>
                  <a:sym typeface="Roboto"/>
                  <a:hlinkClick r:id="rId7"/>
                </a:rPr>
                <a:t>CC BY-SA 4.0</a:t>
              </a:r>
              <a:r>
                <a:rPr lang="en-GB" sz="600">
                  <a:solidFill>
                    <a:schemeClr val="dk1"/>
                  </a:solidFill>
                  <a:latin typeface="Roboto"/>
                  <a:ea typeface="Roboto"/>
                  <a:cs typeface="Roboto"/>
                  <a:sym typeface="Roboto"/>
                </a:rPr>
                <a:t>, via Wikimedia Commons</a:t>
              </a:r>
              <a:endParaRPr sz="600">
                <a:solidFill>
                  <a:schemeClr val="dk1"/>
                </a:solidFill>
                <a:latin typeface="Roboto"/>
                <a:ea typeface="Roboto"/>
                <a:cs typeface="Roboto"/>
                <a:sym typeface="Roboto"/>
              </a:endParaRPr>
            </a:p>
          </p:txBody>
        </p:sp>
      </p:grpSp>
      <p:grpSp>
        <p:nvGrpSpPr>
          <p:cNvPr id="81" name="Google Shape;81;g2622ae5096a_2_0"/>
          <p:cNvGrpSpPr/>
          <p:nvPr/>
        </p:nvGrpSpPr>
        <p:grpSpPr>
          <a:xfrm>
            <a:off x="727654" y="1144125"/>
            <a:ext cx="4360974" cy="2177000"/>
            <a:chOff x="727654" y="1144125"/>
            <a:chExt cx="4360974" cy="2177000"/>
          </a:xfrm>
        </p:grpSpPr>
        <p:grpSp>
          <p:nvGrpSpPr>
            <p:cNvPr id="82" name="Google Shape;82;g2622ae5096a_2_0"/>
            <p:cNvGrpSpPr/>
            <p:nvPr/>
          </p:nvGrpSpPr>
          <p:grpSpPr>
            <a:xfrm>
              <a:off x="1984100" y="1144125"/>
              <a:ext cx="3104527" cy="2177000"/>
              <a:chOff x="2155550" y="1189850"/>
              <a:chExt cx="3104527" cy="2177000"/>
            </a:xfrm>
          </p:grpSpPr>
          <p:pic>
            <p:nvPicPr>
              <p:cNvPr id="83" name="Google Shape;83;g2622ae5096a_2_0"/>
              <p:cNvPicPr preferRelativeResize="0"/>
              <p:nvPr/>
            </p:nvPicPr>
            <p:blipFill>
              <a:blip r:embed="rId8">
                <a:alphaModFix/>
              </a:blip>
              <a:stretch>
                <a:fillRect/>
              </a:stretch>
            </p:blipFill>
            <p:spPr>
              <a:xfrm>
                <a:off x="2155550" y="1189850"/>
                <a:ext cx="3104527" cy="1882726"/>
              </a:xfrm>
              <a:prstGeom prst="rect">
                <a:avLst/>
              </a:prstGeom>
              <a:noFill/>
              <a:ln>
                <a:noFill/>
              </a:ln>
            </p:spPr>
          </p:pic>
          <p:sp>
            <p:nvSpPr>
              <p:cNvPr id="84" name="Google Shape;84;g2622ae5096a_2_0"/>
              <p:cNvSpPr txBox="1"/>
              <p:nvPr/>
            </p:nvSpPr>
            <p:spPr>
              <a:xfrm>
                <a:off x="2155550" y="3089950"/>
                <a:ext cx="21366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600" u="sng">
                    <a:solidFill>
                      <a:schemeClr val="hlink"/>
                    </a:solidFill>
                    <a:latin typeface="Roboto"/>
                    <a:ea typeface="Roboto"/>
                    <a:cs typeface="Roboto"/>
                    <a:sym typeface="Roboto"/>
                    <a:hlinkClick r:id="rId9"/>
                  </a:rPr>
                  <a:t>A loose necktie</a:t>
                </a:r>
                <a:r>
                  <a:rPr lang="en-GB" sz="600">
                    <a:solidFill>
                      <a:schemeClr val="dk1"/>
                    </a:solidFill>
                    <a:latin typeface="Roboto"/>
                    <a:ea typeface="Roboto"/>
                    <a:cs typeface="Roboto"/>
                    <a:sym typeface="Roboto"/>
                  </a:rPr>
                  <a:t>, </a:t>
                </a:r>
                <a:r>
                  <a:rPr lang="en-GB" sz="600" u="sng">
                    <a:solidFill>
                      <a:schemeClr val="hlink"/>
                    </a:solidFill>
                    <a:latin typeface="Roboto"/>
                    <a:ea typeface="Roboto"/>
                    <a:cs typeface="Roboto"/>
                    <a:sym typeface="Roboto"/>
                    <a:hlinkClick r:id="rId7"/>
                  </a:rPr>
                  <a:t>CC BY-SA 4.0</a:t>
                </a:r>
                <a:r>
                  <a:rPr lang="en-GB" sz="600">
                    <a:solidFill>
                      <a:schemeClr val="dk1"/>
                    </a:solidFill>
                    <a:latin typeface="Roboto"/>
                    <a:ea typeface="Roboto"/>
                    <a:cs typeface="Roboto"/>
                    <a:sym typeface="Roboto"/>
                  </a:rPr>
                  <a:t>, via Wikimedia Commons</a:t>
                </a:r>
                <a:endParaRPr sz="600">
                  <a:solidFill>
                    <a:schemeClr val="dk1"/>
                  </a:solidFill>
                  <a:latin typeface="Roboto"/>
                  <a:ea typeface="Roboto"/>
                  <a:cs typeface="Roboto"/>
                  <a:sym typeface="Roboto"/>
                </a:endParaRPr>
              </a:p>
            </p:txBody>
          </p:sp>
        </p:grpSp>
        <p:sp>
          <p:nvSpPr>
            <p:cNvPr id="85" name="Google Shape;85;g2622ae5096a_2_0"/>
            <p:cNvSpPr/>
            <p:nvPr/>
          </p:nvSpPr>
          <p:spPr>
            <a:xfrm rot="749665">
              <a:off x="836642" y="1498176"/>
              <a:ext cx="1246624" cy="1143408"/>
            </a:xfrm>
            <a:prstGeom prst="bentArrow">
              <a:avLst>
                <a:gd name="adj1" fmla="val 25000"/>
                <a:gd name="adj2" fmla="val 25000"/>
                <a:gd name="adj3" fmla="val 25000"/>
                <a:gd name="adj4" fmla="val 7765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grpSp>
        <p:nvGrpSpPr>
          <p:cNvPr id="86" name="Google Shape;86;g2622ae5096a_2_0"/>
          <p:cNvGrpSpPr/>
          <p:nvPr/>
        </p:nvGrpSpPr>
        <p:grpSpPr>
          <a:xfrm>
            <a:off x="4785321" y="92263"/>
            <a:ext cx="3875529" cy="2828412"/>
            <a:chOff x="4785321" y="92263"/>
            <a:chExt cx="3875529" cy="2828412"/>
          </a:xfrm>
        </p:grpSpPr>
        <p:grpSp>
          <p:nvGrpSpPr>
            <p:cNvPr id="87" name="Google Shape;87;g2622ae5096a_2_0"/>
            <p:cNvGrpSpPr/>
            <p:nvPr/>
          </p:nvGrpSpPr>
          <p:grpSpPr>
            <a:xfrm>
              <a:off x="6103825" y="92263"/>
              <a:ext cx="2557025" cy="2670612"/>
              <a:chOff x="6098300" y="540088"/>
              <a:chExt cx="2557025" cy="2670612"/>
            </a:xfrm>
          </p:grpSpPr>
          <p:pic>
            <p:nvPicPr>
              <p:cNvPr id="88" name="Google Shape;88;g2622ae5096a_2_0"/>
              <p:cNvPicPr preferRelativeResize="0"/>
              <p:nvPr/>
            </p:nvPicPr>
            <p:blipFill>
              <a:blip r:embed="rId10">
                <a:alphaModFix/>
              </a:blip>
              <a:stretch>
                <a:fillRect/>
              </a:stretch>
            </p:blipFill>
            <p:spPr>
              <a:xfrm>
                <a:off x="6098300" y="540088"/>
                <a:ext cx="2557025" cy="2301314"/>
              </a:xfrm>
              <a:prstGeom prst="rect">
                <a:avLst/>
              </a:prstGeom>
              <a:noFill/>
              <a:ln>
                <a:noFill/>
              </a:ln>
            </p:spPr>
          </p:pic>
          <p:sp>
            <p:nvSpPr>
              <p:cNvPr id="89" name="Google Shape;89;g2622ae5096a_2_0"/>
              <p:cNvSpPr txBox="1"/>
              <p:nvPr/>
            </p:nvSpPr>
            <p:spPr>
              <a:xfrm>
                <a:off x="6098300" y="2841400"/>
                <a:ext cx="2556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600" u="sng">
                    <a:solidFill>
                      <a:schemeClr val="hlink"/>
                    </a:solidFill>
                    <a:latin typeface="Roboto"/>
                    <a:ea typeface="Roboto"/>
                    <a:cs typeface="Roboto"/>
                    <a:sym typeface="Roboto"/>
                    <a:hlinkClick r:id="rId6"/>
                  </a:rPr>
                  <a:t>NASA’s Scientific Visualization Studio, Key and Title by uploader (Eric Fisk)</a:t>
                </a:r>
                <a:r>
                  <a:rPr lang="en-GB" sz="600">
                    <a:solidFill>
                      <a:schemeClr val="dk1"/>
                    </a:solidFill>
                    <a:latin typeface="Roboto"/>
                    <a:ea typeface="Roboto"/>
                    <a:cs typeface="Roboto"/>
                    <a:sym typeface="Roboto"/>
                  </a:rPr>
                  <a:t>, </a:t>
                </a:r>
                <a:r>
                  <a:rPr lang="en-GB" sz="600" u="sng">
                    <a:solidFill>
                      <a:schemeClr val="hlink"/>
                    </a:solidFill>
                    <a:latin typeface="Roboto"/>
                    <a:ea typeface="Roboto"/>
                    <a:cs typeface="Roboto"/>
                    <a:sym typeface="Roboto"/>
                    <a:hlinkClick r:id="rId7"/>
                  </a:rPr>
                  <a:t>CC BY-SA 4.0</a:t>
                </a:r>
                <a:r>
                  <a:rPr lang="en-GB" sz="600">
                    <a:solidFill>
                      <a:schemeClr val="dk1"/>
                    </a:solidFill>
                    <a:latin typeface="Roboto"/>
                    <a:ea typeface="Roboto"/>
                    <a:cs typeface="Roboto"/>
                    <a:sym typeface="Roboto"/>
                  </a:rPr>
                  <a:t>, via Wikimedia Commons</a:t>
                </a:r>
                <a:endParaRPr sz="600">
                  <a:solidFill>
                    <a:schemeClr val="dk1"/>
                  </a:solidFill>
                  <a:latin typeface="Roboto"/>
                  <a:ea typeface="Roboto"/>
                  <a:cs typeface="Roboto"/>
                  <a:sym typeface="Roboto"/>
                </a:endParaRPr>
              </a:p>
            </p:txBody>
          </p:sp>
        </p:grpSp>
        <p:sp>
          <p:nvSpPr>
            <p:cNvPr id="90" name="Google Shape;90;g2622ae5096a_2_0"/>
            <p:cNvSpPr/>
            <p:nvPr/>
          </p:nvSpPr>
          <p:spPr>
            <a:xfrm rot="1307812">
              <a:off x="4865660" y="1980241"/>
              <a:ext cx="1407422" cy="704268"/>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1000"/>
                                        <p:tgtEl>
                                          <p:spTgt spid="72"/>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1" fill="hold" nodeType="clickEffect">
                                  <p:stCondLst>
                                    <p:cond delay="0"/>
                                  </p:stCondLst>
                                  <p:childTnLst>
                                    <p:set>
                                      <p:cBhvr>
                                        <p:cTn id="11" dur="1" fill="hold">
                                          <p:stCondLst>
                                            <p:cond delay="0"/>
                                          </p:stCondLst>
                                        </p:cTn>
                                        <p:tgtEl>
                                          <p:spTgt spid="81"/>
                                        </p:tgtEl>
                                        <p:attrNameLst>
                                          <p:attrName>style.visibility</p:attrName>
                                        </p:attrNameLst>
                                      </p:cBhvr>
                                      <p:to>
                                        <p:strVal val="visible"/>
                                      </p:to>
                                    </p:set>
                                    <p:anim calcmode="lin" valueType="num">
                                      <p:cBhvr additive="base">
                                        <p:cTn id="12" dur="1000"/>
                                        <p:tgtEl>
                                          <p:spTgt spid="81"/>
                                        </p:tgtEl>
                                        <p:attrNameLst>
                                          <p:attrName>ppt_y</p:attrName>
                                        </p:attrNameLst>
                                      </p:cBhvr>
                                      <p:tavLst>
                                        <p:tav tm="0">
                                          <p:val>
                                            <p:strVal val="#ppt_y-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nodeType="clickEffect">
                                  <p:stCondLst>
                                    <p:cond delay="0"/>
                                  </p:stCondLst>
                                  <p:childTnLst>
                                    <p:set>
                                      <p:cBhvr>
                                        <p:cTn id="16" dur="1" fill="hold">
                                          <p:stCondLst>
                                            <p:cond delay="0"/>
                                          </p:stCondLst>
                                        </p:cTn>
                                        <p:tgtEl>
                                          <p:spTgt spid="86"/>
                                        </p:tgtEl>
                                        <p:attrNameLst>
                                          <p:attrName>style.visibility</p:attrName>
                                        </p:attrNameLst>
                                      </p:cBhvr>
                                      <p:to>
                                        <p:strVal val="visible"/>
                                      </p:to>
                                    </p:set>
                                    <p:anim calcmode="lin" valueType="num">
                                      <p:cBhvr additive="base">
                                        <p:cTn id="17" dur="1000"/>
                                        <p:tgtEl>
                                          <p:spTgt spid="86"/>
                                        </p:tgtEl>
                                        <p:attrNameLst>
                                          <p:attrName>ppt_x</p:attrName>
                                        </p:attrNameLst>
                                      </p:cBhvr>
                                      <p:tavLst>
                                        <p:tav tm="0">
                                          <p:val>
                                            <p:strVal val="#ppt_x+1"/>
                                          </p:val>
                                        </p:tav>
                                        <p:tav tm="100000">
                                          <p:val>
                                            <p:strVal val="#ppt_x"/>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75"/>
                                        </p:tgtEl>
                                        <p:attrNameLst>
                                          <p:attrName>style.visibility</p:attrName>
                                        </p:attrNameLst>
                                      </p:cBhvr>
                                      <p:to>
                                        <p:strVal val="visible"/>
                                      </p:to>
                                    </p:set>
                                    <p:anim calcmode="lin" valueType="num">
                                      <p:cBhvr additive="base">
                                        <p:cTn id="22" dur="1000"/>
                                        <p:tgtEl>
                                          <p:spTgt spid="75"/>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3" presetClass="entr" presetSubtype="16" fill="hold" nodeType="clickEffect">
                                  <p:stCondLst>
                                    <p:cond delay="0"/>
                                  </p:stCondLst>
                                  <p:childTnLst>
                                    <p:set>
                                      <p:cBhvr>
                                        <p:cTn id="26" dur="1" fill="hold">
                                          <p:stCondLst>
                                            <p:cond delay="0"/>
                                          </p:stCondLst>
                                        </p:cTn>
                                        <p:tgtEl>
                                          <p:spTgt spid="78"/>
                                        </p:tgtEl>
                                        <p:attrNameLst>
                                          <p:attrName>style.visibility</p:attrName>
                                        </p:attrNameLst>
                                      </p:cBhvr>
                                      <p:to>
                                        <p:strVal val="visible"/>
                                      </p:to>
                                    </p:set>
                                    <p:anim calcmode="lin" valueType="num">
                                      <p:cBhvr additive="base">
                                        <p:cTn id="27" dur="1000"/>
                                        <p:tgtEl>
                                          <p:spTgt spid="78"/>
                                        </p:tgtEl>
                                        <p:attrNameLst>
                                          <p:attrName>ppt_w</p:attrName>
                                        </p:attrNameLst>
                                      </p:cBhvr>
                                      <p:tavLst>
                                        <p:tav tm="0">
                                          <p:val>
                                            <p:strVal val="0"/>
                                          </p:val>
                                        </p:tav>
                                        <p:tav tm="100000">
                                          <p:val>
                                            <p:strVal val="#ppt_w"/>
                                          </p:val>
                                        </p:tav>
                                      </p:tavLst>
                                    </p:anim>
                                    <p:anim calcmode="lin" valueType="num">
                                      <p:cBhvr additive="base">
                                        <p:cTn id="28" dur="1000"/>
                                        <p:tgtEl>
                                          <p:spTgt spid="78"/>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g2622ae5096a_2_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t>What is plastic overuse?</a:t>
            </a:r>
            <a:endParaRPr/>
          </a:p>
        </p:txBody>
      </p:sp>
      <p:sp>
        <p:nvSpPr>
          <p:cNvPr id="96" name="Google Shape;96;g2622ae5096a_2_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a:t>
            </a:fld>
            <a:endParaRPr/>
          </a:p>
        </p:txBody>
      </p:sp>
      <p:grpSp>
        <p:nvGrpSpPr>
          <p:cNvPr id="97" name="Google Shape;97;g2622ae5096a_2_5"/>
          <p:cNvGrpSpPr/>
          <p:nvPr/>
        </p:nvGrpSpPr>
        <p:grpSpPr>
          <a:xfrm>
            <a:off x="387900" y="1193038"/>
            <a:ext cx="3726975" cy="2757425"/>
            <a:chOff x="387900" y="1193038"/>
            <a:chExt cx="3726975" cy="2757425"/>
          </a:xfrm>
        </p:grpSpPr>
        <p:pic>
          <p:nvPicPr>
            <p:cNvPr id="98" name="Google Shape;98;g2622ae5096a_2_5"/>
            <p:cNvPicPr preferRelativeResize="0"/>
            <p:nvPr/>
          </p:nvPicPr>
          <p:blipFill>
            <a:blip r:embed="rId3">
              <a:alphaModFix/>
            </a:blip>
            <a:stretch>
              <a:fillRect/>
            </a:stretch>
          </p:blipFill>
          <p:spPr>
            <a:xfrm>
              <a:off x="387900" y="1193038"/>
              <a:ext cx="3726975" cy="2480525"/>
            </a:xfrm>
            <a:prstGeom prst="rect">
              <a:avLst/>
            </a:prstGeom>
            <a:noFill/>
            <a:ln>
              <a:noFill/>
            </a:ln>
          </p:spPr>
        </p:pic>
        <p:sp>
          <p:nvSpPr>
            <p:cNvPr id="99" name="Google Shape;99;g2622ae5096a_2_5"/>
            <p:cNvSpPr txBox="1"/>
            <p:nvPr/>
          </p:nvSpPr>
          <p:spPr>
            <a:xfrm>
              <a:off x="387900" y="3673563"/>
              <a:ext cx="17400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600" u="sng">
                  <a:solidFill>
                    <a:schemeClr val="hlink"/>
                  </a:solidFill>
                  <a:latin typeface="Roboto"/>
                  <a:ea typeface="Roboto"/>
                  <a:cs typeface="Roboto"/>
                  <a:sym typeface="Roboto"/>
                  <a:hlinkClick r:id="rId4"/>
                </a:rPr>
                <a:t>ImGz</a:t>
              </a:r>
              <a:r>
                <a:rPr lang="en-GB" sz="600">
                  <a:solidFill>
                    <a:schemeClr val="dk1"/>
                  </a:solidFill>
                  <a:latin typeface="Roboto"/>
                  <a:ea typeface="Roboto"/>
                  <a:cs typeface="Roboto"/>
                  <a:sym typeface="Roboto"/>
                </a:rPr>
                <a:t>, </a:t>
              </a:r>
              <a:r>
                <a:rPr lang="en-GB" sz="600" u="sng">
                  <a:solidFill>
                    <a:schemeClr val="hlink"/>
                  </a:solidFill>
                  <a:latin typeface="Roboto"/>
                  <a:ea typeface="Roboto"/>
                  <a:cs typeface="Roboto"/>
                  <a:sym typeface="Roboto"/>
                  <a:hlinkClick r:id="rId5"/>
                </a:rPr>
                <a:t>CC BY-SA 3.0</a:t>
              </a:r>
              <a:r>
                <a:rPr lang="en-GB" sz="600">
                  <a:solidFill>
                    <a:schemeClr val="dk1"/>
                  </a:solidFill>
                  <a:latin typeface="Roboto"/>
                  <a:ea typeface="Roboto"/>
                  <a:cs typeface="Roboto"/>
                  <a:sym typeface="Roboto"/>
                </a:rPr>
                <a:t>, via Wikimedia Commons</a:t>
              </a:r>
              <a:endParaRPr sz="600">
                <a:solidFill>
                  <a:schemeClr val="dk1"/>
                </a:solidFill>
                <a:latin typeface="Roboto"/>
                <a:ea typeface="Roboto"/>
                <a:cs typeface="Roboto"/>
                <a:sym typeface="Roboto"/>
              </a:endParaRPr>
            </a:p>
          </p:txBody>
        </p:sp>
      </p:grpSp>
      <p:grpSp>
        <p:nvGrpSpPr>
          <p:cNvPr id="100" name="Google Shape;100;g2622ae5096a_2_5"/>
          <p:cNvGrpSpPr/>
          <p:nvPr/>
        </p:nvGrpSpPr>
        <p:grpSpPr>
          <a:xfrm>
            <a:off x="4101150" y="77284"/>
            <a:ext cx="3952725" cy="4988941"/>
            <a:chOff x="4101150" y="77284"/>
            <a:chExt cx="3952725" cy="4988941"/>
          </a:xfrm>
        </p:grpSpPr>
        <p:grpSp>
          <p:nvGrpSpPr>
            <p:cNvPr id="101" name="Google Shape;101;g2622ae5096a_2_5"/>
            <p:cNvGrpSpPr/>
            <p:nvPr/>
          </p:nvGrpSpPr>
          <p:grpSpPr>
            <a:xfrm>
              <a:off x="5036450" y="77284"/>
              <a:ext cx="3017425" cy="4988941"/>
              <a:chOff x="5036450" y="77284"/>
              <a:chExt cx="3017425" cy="4988941"/>
            </a:xfrm>
          </p:grpSpPr>
          <p:pic>
            <p:nvPicPr>
              <p:cNvPr id="102" name="Google Shape;102;g2622ae5096a_2_5"/>
              <p:cNvPicPr preferRelativeResize="0"/>
              <p:nvPr/>
            </p:nvPicPr>
            <p:blipFill>
              <a:blip r:embed="rId6">
                <a:alphaModFix/>
              </a:blip>
              <a:stretch>
                <a:fillRect/>
              </a:stretch>
            </p:blipFill>
            <p:spPr>
              <a:xfrm>
                <a:off x="5036450" y="77284"/>
                <a:ext cx="3017425" cy="4527242"/>
              </a:xfrm>
              <a:prstGeom prst="rect">
                <a:avLst/>
              </a:prstGeom>
              <a:noFill/>
              <a:ln>
                <a:noFill/>
              </a:ln>
            </p:spPr>
          </p:pic>
          <p:sp>
            <p:nvSpPr>
              <p:cNvPr id="103" name="Google Shape;103;g2622ae5096a_2_5"/>
              <p:cNvSpPr txBox="1"/>
              <p:nvPr/>
            </p:nvSpPr>
            <p:spPr>
              <a:xfrm>
                <a:off x="5036450" y="4604525"/>
                <a:ext cx="3017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600">
                    <a:solidFill>
                      <a:schemeClr val="dk1"/>
                    </a:solidFill>
                    <a:latin typeface="Roboto"/>
                    <a:ea typeface="Roboto"/>
                    <a:cs typeface="Roboto"/>
                    <a:sym typeface="Roboto"/>
                  </a:rPr>
                  <a:t>Photo by Stijn Dijkstra: </a:t>
                </a:r>
                <a:r>
                  <a:rPr lang="en-GB" sz="600" u="sng">
                    <a:solidFill>
                      <a:schemeClr val="hlink"/>
                    </a:solidFill>
                    <a:latin typeface="Roboto"/>
                    <a:ea typeface="Roboto"/>
                    <a:cs typeface="Roboto"/>
                    <a:sym typeface="Roboto"/>
                    <a:hlinkClick r:id="rId7"/>
                  </a:rPr>
                  <a:t>https://www.pexels.com/photo/photo-of-a-woman-standing-on-a-pile-of-garbage-near-trees-2583835/</a:t>
                </a:r>
                <a:endParaRPr sz="600">
                  <a:solidFill>
                    <a:schemeClr val="dk1"/>
                  </a:solidFill>
                  <a:latin typeface="Roboto"/>
                  <a:ea typeface="Roboto"/>
                  <a:cs typeface="Roboto"/>
                  <a:sym typeface="Roboto"/>
                </a:endParaRPr>
              </a:p>
            </p:txBody>
          </p:sp>
        </p:grpSp>
        <p:grpSp>
          <p:nvGrpSpPr>
            <p:cNvPr id="104" name="Google Shape;104;g2622ae5096a_2_5"/>
            <p:cNvGrpSpPr/>
            <p:nvPr/>
          </p:nvGrpSpPr>
          <p:grpSpPr>
            <a:xfrm>
              <a:off x="4101150" y="1364072"/>
              <a:ext cx="941702" cy="1605328"/>
              <a:chOff x="4101150" y="1364072"/>
              <a:chExt cx="941702" cy="1605328"/>
            </a:xfrm>
          </p:grpSpPr>
          <p:sp>
            <p:nvSpPr>
              <p:cNvPr id="105" name="Google Shape;105;g2622ae5096a_2_5"/>
              <p:cNvSpPr/>
              <p:nvPr/>
            </p:nvSpPr>
            <p:spPr>
              <a:xfrm>
                <a:off x="4101150" y="2174100"/>
                <a:ext cx="941700" cy="795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pic>
            <p:nvPicPr>
              <p:cNvPr id="106" name="Google Shape;106;g2622ae5096a_2_5"/>
              <p:cNvPicPr preferRelativeResize="0"/>
              <p:nvPr/>
            </p:nvPicPr>
            <p:blipFill>
              <a:blip r:embed="rId8">
                <a:alphaModFix/>
              </a:blip>
              <a:stretch>
                <a:fillRect/>
              </a:stretch>
            </p:blipFill>
            <p:spPr>
              <a:xfrm>
                <a:off x="4101152" y="1364072"/>
                <a:ext cx="941700" cy="1207678"/>
              </a:xfrm>
              <a:prstGeom prst="rect">
                <a:avLst/>
              </a:prstGeom>
              <a:noFill/>
              <a:ln>
                <a:noFill/>
              </a:ln>
            </p:spPr>
          </p:pic>
        </p:grpSp>
      </p:grpSp>
      <p:pic>
        <p:nvPicPr>
          <p:cNvPr id="107" name="Google Shape;107;g2622ae5096a_2_5"/>
          <p:cNvPicPr preferRelativeResize="0"/>
          <p:nvPr/>
        </p:nvPicPr>
        <p:blipFill>
          <a:blip r:embed="rId9">
            <a:alphaModFix/>
          </a:blip>
          <a:stretch>
            <a:fillRect/>
          </a:stretch>
        </p:blipFill>
        <p:spPr>
          <a:xfrm>
            <a:off x="4371775" y="1193050"/>
            <a:ext cx="4346772" cy="382042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97"/>
                                        </p:tgtEl>
                                        <p:attrNameLst>
                                          <p:attrName>style.visibility</p:attrName>
                                        </p:attrNameLst>
                                      </p:cBhvr>
                                      <p:to>
                                        <p:strVal val="visible"/>
                                      </p:to>
                                    </p:set>
                                    <p:anim calcmode="lin" valueType="num">
                                      <p:cBhvr additive="base">
                                        <p:cTn id="7" dur="1000"/>
                                        <p:tgtEl>
                                          <p:spTgt spid="9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nodeType="clickEffect">
                                  <p:stCondLst>
                                    <p:cond delay="0"/>
                                  </p:stCondLst>
                                  <p:childTnLst>
                                    <p:set>
                                      <p:cBhvr>
                                        <p:cTn id="11" dur="1" fill="hold">
                                          <p:stCondLst>
                                            <p:cond delay="0"/>
                                          </p:stCondLst>
                                        </p:cTn>
                                        <p:tgtEl>
                                          <p:spTgt spid="100"/>
                                        </p:tgtEl>
                                        <p:attrNameLst>
                                          <p:attrName>style.visibility</p:attrName>
                                        </p:attrNameLst>
                                      </p:cBhvr>
                                      <p:to>
                                        <p:strVal val="visible"/>
                                      </p:to>
                                    </p:set>
                                    <p:anim calcmode="lin" valueType="num">
                                      <p:cBhvr additive="base">
                                        <p:cTn id="12" dur="1000"/>
                                        <p:tgtEl>
                                          <p:spTgt spid="100"/>
                                        </p:tgtEl>
                                        <p:attrNameLst>
                                          <p:attrName>ppt_w</p:attrName>
                                        </p:attrNameLst>
                                      </p:cBhvr>
                                      <p:tavLst>
                                        <p:tav tm="0">
                                          <p:val>
                                            <p:strVal val="0"/>
                                          </p:val>
                                        </p:tav>
                                        <p:tav tm="100000">
                                          <p:val>
                                            <p:strVal val="#ppt_w"/>
                                          </p:val>
                                        </p:tav>
                                      </p:tavLst>
                                    </p:anim>
                                    <p:anim calcmode="lin" valueType="num">
                                      <p:cBhvr additive="base">
                                        <p:cTn id="13" dur="1000"/>
                                        <p:tgtEl>
                                          <p:spTgt spid="100"/>
                                        </p:tgtEl>
                                        <p:attrNameLst>
                                          <p:attrName>ppt_h</p:attrName>
                                        </p:attrNameLst>
                                      </p:cBhvr>
                                      <p:tavLst>
                                        <p:tav tm="0">
                                          <p:val>
                                            <p:str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nodeType="clickEffect">
                                  <p:stCondLst>
                                    <p:cond delay="0"/>
                                  </p:stCondLst>
                                  <p:childTnLst>
                                    <p:set>
                                      <p:cBhvr>
                                        <p:cTn id="17" dur="1" fill="hold">
                                          <p:stCondLst>
                                            <p:cond delay="0"/>
                                          </p:stCondLst>
                                        </p:cTn>
                                        <p:tgtEl>
                                          <p:spTgt spid="107"/>
                                        </p:tgtEl>
                                        <p:attrNameLst>
                                          <p:attrName>style.visibility</p:attrName>
                                        </p:attrNameLst>
                                      </p:cBhvr>
                                      <p:to>
                                        <p:strVal val="visible"/>
                                      </p:to>
                                    </p:set>
                                    <p:anim calcmode="lin" valueType="num">
                                      <p:cBhvr additive="base">
                                        <p:cTn id="18" dur="1000"/>
                                        <p:tgtEl>
                                          <p:spTgt spid="10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g29edb26848a_0_15"/>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t>Datasets</a:t>
            </a:r>
            <a:endParaRPr/>
          </a:p>
        </p:txBody>
      </p:sp>
      <p:sp>
        <p:nvSpPr>
          <p:cNvPr id="113" name="Google Shape;113;g29edb26848a_0_15"/>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rmAutofit fontScale="92500" lnSpcReduction="10000"/>
          </a:bodyPr>
          <a:lstStyle/>
          <a:p>
            <a:pPr marL="457200" lvl="0" indent="-299085" algn="l" rtl="0">
              <a:spcBef>
                <a:spcPts val="0"/>
              </a:spcBef>
              <a:spcAft>
                <a:spcPts val="0"/>
              </a:spcAft>
              <a:buSzPct val="100000"/>
              <a:buChar char="●"/>
            </a:pPr>
            <a:r>
              <a:rPr lang="en-GB" i="1"/>
              <a:t>Our World in Data</a:t>
            </a:r>
            <a:r>
              <a:rPr lang="en-GB"/>
              <a:t>, a scientific online publication focusing on global issues using data</a:t>
            </a:r>
            <a:endParaRPr/>
          </a:p>
          <a:p>
            <a:pPr marL="457200" lvl="0" indent="-299085" algn="l" rtl="0">
              <a:spcBef>
                <a:spcPts val="0"/>
              </a:spcBef>
              <a:spcAft>
                <a:spcPts val="0"/>
              </a:spcAft>
              <a:buSzPct val="100000"/>
              <a:buChar char="●"/>
            </a:pPr>
            <a:r>
              <a:rPr lang="en-GB"/>
              <a:t>CO</a:t>
            </a:r>
            <a:r>
              <a:rPr lang="en-GB" baseline="-25000"/>
              <a:t>2</a:t>
            </a:r>
            <a:r>
              <a:rPr lang="en-GB"/>
              <a:t> reductions needed to keep global temperature rise below 1.5 °C</a:t>
            </a:r>
            <a:endParaRPr/>
          </a:p>
          <a:p>
            <a:pPr marL="457200" lvl="0" indent="-299085" algn="l" rtl="0">
              <a:spcBef>
                <a:spcPts val="0"/>
              </a:spcBef>
              <a:spcAft>
                <a:spcPts val="0"/>
              </a:spcAft>
              <a:buSzPct val="100000"/>
              <a:buChar char="●"/>
            </a:pPr>
            <a:r>
              <a:rPr lang="en-GB"/>
              <a:t>CO</a:t>
            </a:r>
            <a:r>
              <a:rPr lang="en-GB" baseline="-25000"/>
              <a:t>2</a:t>
            </a:r>
            <a:r>
              <a:rPr lang="en-GB"/>
              <a:t> reductions needed to keep global temperature rise below 2 °C</a:t>
            </a:r>
            <a:endParaRPr/>
          </a:p>
          <a:p>
            <a:pPr marL="457200" lvl="0" indent="-299085" algn="l" rtl="0">
              <a:spcBef>
                <a:spcPts val="0"/>
              </a:spcBef>
              <a:spcAft>
                <a:spcPts val="0"/>
              </a:spcAft>
              <a:buSzPct val="100000"/>
              <a:buChar char="●"/>
            </a:pPr>
            <a:r>
              <a:rPr lang="en-GB"/>
              <a:t>Global plastics production</a:t>
            </a:r>
            <a:endParaRPr/>
          </a:p>
          <a:p>
            <a:pPr marL="457200" lvl="0" indent="-299085" algn="l" rtl="0">
              <a:spcBef>
                <a:spcPts val="0"/>
              </a:spcBef>
              <a:spcAft>
                <a:spcPts val="0"/>
              </a:spcAft>
              <a:buSzPct val="100000"/>
              <a:buChar char="●"/>
            </a:pPr>
            <a:r>
              <a:rPr lang="en-GB"/>
              <a:t>Greenhouse gas emissions from plastic by life-cycle stage, 2015 to 2019</a:t>
            </a:r>
            <a:endParaRPr/>
          </a:p>
          <a:p>
            <a:pPr marL="457200" lvl="0" indent="-299085" algn="l" rtl="0">
              <a:spcBef>
                <a:spcPts val="0"/>
              </a:spcBef>
              <a:spcAft>
                <a:spcPts val="0"/>
              </a:spcAft>
              <a:buSzPct val="100000"/>
              <a:buChar char="●"/>
            </a:pPr>
            <a:r>
              <a:rPr lang="en-GB"/>
              <a:t>Not all data are used</a:t>
            </a:r>
            <a:endParaRPr/>
          </a:p>
          <a:p>
            <a:pPr marL="457200" lvl="0" indent="-299085" algn="l" rtl="0">
              <a:spcBef>
                <a:spcPts val="0"/>
              </a:spcBef>
              <a:spcAft>
                <a:spcPts val="0"/>
              </a:spcAft>
              <a:buSzPct val="100000"/>
              <a:buChar char="●"/>
            </a:pPr>
            <a:r>
              <a:rPr lang="en-GB"/>
              <a:t>Up to dated to 2019</a:t>
            </a:r>
            <a:endParaRPr/>
          </a:p>
        </p:txBody>
      </p:sp>
      <p:sp>
        <p:nvSpPr>
          <p:cNvPr id="114" name="Google Shape;114;g29edb26848a_0_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4</a:t>
            </a:fld>
            <a:endParaRPr/>
          </a:p>
        </p:txBody>
      </p:sp>
      <p:pic>
        <p:nvPicPr>
          <p:cNvPr id="115" name="Google Shape;115;g29edb26848a_0_15"/>
          <p:cNvPicPr preferRelativeResize="0"/>
          <p:nvPr/>
        </p:nvPicPr>
        <p:blipFill>
          <a:blip r:embed="rId3">
            <a:alphaModFix/>
          </a:blip>
          <a:stretch>
            <a:fillRect/>
          </a:stretch>
        </p:blipFill>
        <p:spPr>
          <a:xfrm>
            <a:off x="6018300" y="580950"/>
            <a:ext cx="2822400" cy="1990799"/>
          </a:xfrm>
          <a:prstGeom prst="rect">
            <a:avLst/>
          </a:prstGeom>
          <a:noFill/>
          <a:ln>
            <a:noFill/>
          </a:ln>
        </p:spPr>
      </p:pic>
      <p:pic>
        <p:nvPicPr>
          <p:cNvPr id="116" name="Google Shape;116;g29edb26848a_0_15"/>
          <p:cNvPicPr preferRelativeResize="0"/>
          <p:nvPr/>
        </p:nvPicPr>
        <p:blipFill>
          <a:blip r:embed="rId4">
            <a:alphaModFix/>
          </a:blip>
          <a:stretch>
            <a:fillRect/>
          </a:stretch>
        </p:blipFill>
        <p:spPr>
          <a:xfrm>
            <a:off x="3195900" y="580949"/>
            <a:ext cx="2822400" cy="1990799"/>
          </a:xfrm>
          <a:prstGeom prst="rect">
            <a:avLst/>
          </a:prstGeom>
          <a:noFill/>
          <a:ln>
            <a:noFill/>
          </a:ln>
        </p:spPr>
      </p:pic>
      <p:pic>
        <p:nvPicPr>
          <p:cNvPr id="117" name="Google Shape;117;g29edb26848a_0_15"/>
          <p:cNvPicPr preferRelativeResize="0"/>
          <p:nvPr/>
        </p:nvPicPr>
        <p:blipFill>
          <a:blip r:embed="rId5">
            <a:alphaModFix/>
          </a:blip>
          <a:stretch>
            <a:fillRect/>
          </a:stretch>
        </p:blipFill>
        <p:spPr>
          <a:xfrm>
            <a:off x="3195900" y="2571747"/>
            <a:ext cx="2822400" cy="1990799"/>
          </a:xfrm>
          <a:prstGeom prst="rect">
            <a:avLst/>
          </a:prstGeom>
          <a:noFill/>
          <a:ln>
            <a:noFill/>
          </a:ln>
        </p:spPr>
      </p:pic>
      <p:pic>
        <p:nvPicPr>
          <p:cNvPr id="118" name="Google Shape;118;g29edb26848a_0_15"/>
          <p:cNvPicPr preferRelativeResize="0"/>
          <p:nvPr/>
        </p:nvPicPr>
        <p:blipFill>
          <a:blip r:embed="rId6">
            <a:alphaModFix/>
          </a:blip>
          <a:stretch>
            <a:fillRect/>
          </a:stretch>
        </p:blipFill>
        <p:spPr>
          <a:xfrm>
            <a:off x="6018300" y="2571761"/>
            <a:ext cx="2265892" cy="1990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16"/>
                                        </p:tgtEl>
                                        <p:attrNameLst>
                                          <p:attrName>style.visibility</p:attrName>
                                        </p:attrNameLst>
                                      </p:cBhvr>
                                      <p:to>
                                        <p:strVal val="visible"/>
                                      </p:to>
                                    </p:set>
                                    <p:anim calcmode="lin" valueType="num">
                                      <p:cBhvr additive="base">
                                        <p:cTn id="7" dur="1000"/>
                                        <p:tgtEl>
                                          <p:spTgt spid="116"/>
                                        </p:tgtEl>
                                        <p:attrNameLst>
                                          <p:attrName>ppt_w</p:attrName>
                                        </p:attrNameLst>
                                      </p:cBhvr>
                                      <p:tavLst>
                                        <p:tav tm="0">
                                          <p:val>
                                            <p:strVal val="0"/>
                                          </p:val>
                                        </p:tav>
                                        <p:tav tm="100000">
                                          <p:val>
                                            <p:strVal val="#ppt_w"/>
                                          </p:val>
                                        </p:tav>
                                      </p:tavLst>
                                    </p:anim>
                                    <p:anim calcmode="lin" valueType="num">
                                      <p:cBhvr additive="base">
                                        <p:cTn id="8" dur="1000"/>
                                        <p:tgtEl>
                                          <p:spTgt spid="116"/>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23" presetClass="entr" presetSubtype="16" fill="hold" nodeType="afterEffect">
                                  <p:stCondLst>
                                    <p:cond delay="0"/>
                                  </p:stCondLst>
                                  <p:childTnLst>
                                    <p:set>
                                      <p:cBhvr>
                                        <p:cTn id="11" dur="1" fill="hold">
                                          <p:stCondLst>
                                            <p:cond delay="0"/>
                                          </p:stCondLst>
                                        </p:cTn>
                                        <p:tgtEl>
                                          <p:spTgt spid="115"/>
                                        </p:tgtEl>
                                        <p:attrNameLst>
                                          <p:attrName>style.visibility</p:attrName>
                                        </p:attrNameLst>
                                      </p:cBhvr>
                                      <p:to>
                                        <p:strVal val="visible"/>
                                      </p:to>
                                    </p:set>
                                    <p:anim calcmode="lin" valueType="num">
                                      <p:cBhvr additive="base">
                                        <p:cTn id="12" dur="1000"/>
                                        <p:tgtEl>
                                          <p:spTgt spid="115"/>
                                        </p:tgtEl>
                                        <p:attrNameLst>
                                          <p:attrName>ppt_w</p:attrName>
                                        </p:attrNameLst>
                                      </p:cBhvr>
                                      <p:tavLst>
                                        <p:tav tm="0">
                                          <p:val>
                                            <p:strVal val="0"/>
                                          </p:val>
                                        </p:tav>
                                        <p:tav tm="100000">
                                          <p:val>
                                            <p:strVal val="#ppt_w"/>
                                          </p:val>
                                        </p:tav>
                                      </p:tavLst>
                                    </p:anim>
                                    <p:anim calcmode="lin" valueType="num">
                                      <p:cBhvr additive="base">
                                        <p:cTn id="13" dur="1000"/>
                                        <p:tgtEl>
                                          <p:spTgt spid="115"/>
                                        </p:tgtEl>
                                        <p:attrNameLst>
                                          <p:attrName>ppt_h</p:attrName>
                                        </p:attrNameLst>
                                      </p:cBhvr>
                                      <p:tavLst>
                                        <p:tav tm="0">
                                          <p:val>
                                            <p:strVal val="0"/>
                                          </p:val>
                                        </p:tav>
                                        <p:tav tm="100000">
                                          <p:val>
                                            <p:strVal val="#ppt_h"/>
                                          </p:val>
                                        </p:tav>
                                      </p:tavLst>
                                    </p:anim>
                                  </p:childTnLst>
                                </p:cTn>
                              </p:par>
                            </p:childTnLst>
                          </p:cTn>
                        </p:par>
                        <p:par>
                          <p:cTn id="14" fill="hold">
                            <p:stCondLst>
                              <p:cond delay="2000"/>
                            </p:stCondLst>
                            <p:childTnLst>
                              <p:par>
                                <p:cTn id="15" presetID="23" presetClass="entr" presetSubtype="16" fill="hold" nodeType="afterEffect">
                                  <p:stCondLst>
                                    <p:cond delay="0"/>
                                  </p:stCondLst>
                                  <p:childTnLst>
                                    <p:set>
                                      <p:cBhvr>
                                        <p:cTn id="16" dur="1" fill="hold">
                                          <p:stCondLst>
                                            <p:cond delay="0"/>
                                          </p:stCondLst>
                                        </p:cTn>
                                        <p:tgtEl>
                                          <p:spTgt spid="117"/>
                                        </p:tgtEl>
                                        <p:attrNameLst>
                                          <p:attrName>style.visibility</p:attrName>
                                        </p:attrNameLst>
                                      </p:cBhvr>
                                      <p:to>
                                        <p:strVal val="visible"/>
                                      </p:to>
                                    </p:set>
                                    <p:anim calcmode="lin" valueType="num">
                                      <p:cBhvr additive="base">
                                        <p:cTn id="17" dur="1000"/>
                                        <p:tgtEl>
                                          <p:spTgt spid="117"/>
                                        </p:tgtEl>
                                        <p:attrNameLst>
                                          <p:attrName>ppt_w</p:attrName>
                                        </p:attrNameLst>
                                      </p:cBhvr>
                                      <p:tavLst>
                                        <p:tav tm="0">
                                          <p:val>
                                            <p:strVal val="0"/>
                                          </p:val>
                                        </p:tav>
                                        <p:tav tm="100000">
                                          <p:val>
                                            <p:strVal val="#ppt_w"/>
                                          </p:val>
                                        </p:tav>
                                      </p:tavLst>
                                    </p:anim>
                                    <p:anim calcmode="lin" valueType="num">
                                      <p:cBhvr additive="base">
                                        <p:cTn id="18" dur="1000"/>
                                        <p:tgtEl>
                                          <p:spTgt spid="117"/>
                                        </p:tgtEl>
                                        <p:attrNameLst>
                                          <p:attrName>ppt_h</p:attrName>
                                        </p:attrNameLst>
                                      </p:cBhvr>
                                      <p:tavLst>
                                        <p:tav tm="0">
                                          <p:val>
                                            <p:strVal val="0"/>
                                          </p:val>
                                        </p:tav>
                                        <p:tav tm="100000">
                                          <p:val>
                                            <p:strVal val="#ppt_h"/>
                                          </p:val>
                                        </p:tav>
                                      </p:tavLst>
                                    </p:anim>
                                  </p:childTnLst>
                                </p:cTn>
                              </p:par>
                            </p:childTnLst>
                          </p:cTn>
                        </p:par>
                        <p:par>
                          <p:cTn id="19" fill="hold">
                            <p:stCondLst>
                              <p:cond delay="3000"/>
                            </p:stCondLst>
                            <p:childTnLst>
                              <p:par>
                                <p:cTn id="20" presetID="23" presetClass="entr" presetSubtype="16" fill="hold" nodeType="afterEffect">
                                  <p:stCondLst>
                                    <p:cond delay="0"/>
                                  </p:stCondLst>
                                  <p:childTnLst>
                                    <p:set>
                                      <p:cBhvr>
                                        <p:cTn id="21" dur="1" fill="hold">
                                          <p:stCondLst>
                                            <p:cond delay="0"/>
                                          </p:stCondLst>
                                        </p:cTn>
                                        <p:tgtEl>
                                          <p:spTgt spid="118"/>
                                        </p:tgtEl>
                                        <p:attrNameLst>
                                          <p:attrName>style.visibility</p:attrName>
                                        </p:attrNameLst>
                                      </p:cBhvr>
                                      <p:to>
                                        <p:strVal val="visible"/>
                                      </p:to>
                                    </p:set>
                                    <p:anim calcmode="lin" valueType="num">
                                      <p:cBhvr additive="base">
                                        <p:cTn id="22" dur="1000"/>
                                        <p:tgtEl>
                                          <p:spTgt spid="118"/>
                                        </p:tgtEl>
                                        <p:attrNameLst>
                                          <p:attrName>ppt_w</p:attrName>
                                        </p:attrNameLst>
                                      </p:cBhvr>
                                      <p:tavLst>
                                        <p:tav tm="0">
                                          <p:val>
                                            <p:strVal val="0"/>
                                          </p:val>
                                        </p:tav>
                                        <p:tav tm="100000">
                                          <p:val>
                                            <p:strVal val="#ppt_w"/>
                                          </p:val>
                                        </p:tav>
                                      </p:tavLst>
                                    </p:anim>
                                    <p:anim calcmode="lin" valueType="num">
                                      <p:cBhvr additive="base">
                                        <p:cTn id="23" dur="1000"/>
                                        <p:tgtEl>
                                          <p:spTgt spid="118"/>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g29edb26848a_0_44"/>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Results</a:t>
            </a:r>
            <a:endParaRPr/>
          </a:p>
        </p:txBody>
      </p:sp>
      <p:sp>
        <p:nvSpPr>
          <p:cNvPr id="124" name="Google Shape;124;g29edb26848a_0_4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g29edb26848a_0_4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t>Good news first</a:t>
            </a:r>
            <a:endParaRPr/>
          </a:p>
        </p:txBody>
      </p:sp>
      <p:sp>
        <p:nvSpPr>
          <p:cNvPr id="130" name="Google Shape;130;g29edb26848a_0_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6</a:t>
            </a:fld>
            <a:endParaRPr/>
          </a:p>
        </p:txBody>
      </p:sp>
      <p:pic>
        <p:nvPicPr>
          <p:cNvPr id="131" name="Google Shape;131;g29edb26848a_0_49"/>
          <p:cNvPicPr preferRelativeResize="0"/>
          <p:nvPr/>
        </p:nvPicPr>
        <p:blipFill>
          <a:blip r:embed="rId3">
            <a:alphaModFix/>
          </a:blip>
          <a:stretch>
            <a:fillRect/>
          </a:stretch>
        </p:blipFill>
        <p:spPr>
          <a:xfrm>
            <a:off x="5024869" y="1283675"/>
            <a:ext cx="3685837" cy="3240000"/>
          </a:xfrm>
          <a:prstGeom prst="rect">
            <a:avLst/>
          </a:prstGeom>
          <a:noFill/>
          <a:ln>
            <a:noFill/>
          </a:ln>
        </p:spPr>
      </p:pic>
      <p:grpSp>
        <p:nvGrpSpPr>
          <p:cNvPr id="132" name="Google Shape;132;g29edb26848a_0_49"/>
          <p:cNvGrpSpPr/>
          <p:nvPr/>
        </p:nvGrpSpPr>
        <p:grpSpPr>
          <a:xfrm>
            <a:off x="433288" y="1283675"/>
            <a:ext cx="4591713" cy="3240002"/>
            <a:chOff x="433288" y="1283675"/>
            <a:chExt cx="4591713" cy="3240002"/>
          </a:xfrm>
        </p:grpSpPr>
        <p:pic>
          <p:nvPicPr>
            <p:cNvPr id="133" name="Google Shape;133;g29edb26848a_0_49"/>
            <p:cNvPicPr preferRelativeResize="0"/>
            <p:nvPr/>
          </p:nvPicPr>
          <p:blipFill>
            <a:blip r:embed="rId4">
              <a:alphaModFix/>
            </a:blip>
            <a:stretch>
              <a:fillRect/>
            </a:stretch>
          </p:blipFill>
          <p:spPr>
            <a:xfrm>
              <a:off x="433288" y="1283675"/>
              <a:ext cx="4591580" cy="3240002"/>
            </a:xfrm>
            <a:prstGeom prst="rect">
              <a:avLst/>
            </a:prstGeom>
            <a:noFill/>
            <a:ln>
              <a:noFill/>
            </a:ln>
          </p:spPr>
        </p:pic>
        <p:sp>
          <p:nvSpPr>
            <p:cNvPr id="134" name="Google Shape;134;g29edb26848a_0_49"/>
            <p:cNvSpPr/>
            <p:nvPr/>
          </p:nvSpPr>
          <p:spPr>
            <a:xfrm>
              <a:off x="4572000" y="1491450"/>
              <a:ext cx="453000" cy="2782800"/>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pic>
        <p:nvPicPr>
          <p:cNvPr id="135" name="Google Shape;135;g29edb26848a_0_49"/>
          <p:cNvPicPr preferRelativeResize="0"/>
          <p:nvPr/>
        </p:nvPicPr>
        <p:blipFill>
          <a:blip r:embed="rId5">
            <a:alphaModFix/>
          </a:blip>
          <a:stretch>
            <a:fillRect/>
          </a:stretch>
        </p:blipFill>
        <p:spPr>
          <a:xfrm>
            <a:off x="1241875" y="1144125"/>
            <a:ext cx="6660261" cy="399937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anim calcmode="lin" valueType="num">
                                      <p:cBhvr additive="base">
                                        <p:cTn id="7" dur="1000"/>
                                        <p:tgtEl>
                                          <p:spTgt spid="132"/>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31"/>
                                        </p:tgtEl>
                                        <p:attrNameLst>
                                          <p:attrName>style.visibility</p:attrName>
                                        </p:attrNameLst>
                                      </p:cBhvr>
                                      <p:to>
                                        <p:strVal val="visible"/>
                                      </p:to>
                                    </p:set>
                                    <p:anim calcmode="lin" valueType="num">
                                      <p:cBhvr additive="base">
                                        <p:cTn id="10" dur="1000"/>
                                        <p:tgtEl>
                                          <p:spTgt spid="131"/>
                                        </p:tgtEl>
                                        <p:attrNameLst>
                                          <p:attrName>ppt_x</p:attrName>
                                        </p:attrNameLst>
                                      </p:cBhvr>
                                      <p:tavLst>
                                        <p:tav tm="0">
                                          <p:val>
                                            <p:strVal val="#ppt_x+1"/>
                                          </p:val>
                                        </p:tav>
                                        <p:tav tm="100000">
                                          <p:val>
                                            <p:strVal val="#ppt_x"/>
                                          </p:val>
                                        </p:tav>
                                      </p:tavLst>
                                    </p:anim>
                                  </p:childTnLst>
                                </p:cTn>
                              </p:par>
                            </p:childTnLst>
                          </p:cTn>
                        </p:par>
                      </p:childTnLst>
                    </p:cTn>
                  </p:par>
                  <p:par>
                    <p:cTn id="11" fill="hold">
                      <p:stCondLst>
                        <p:cond delay="indefinite"/>
                      </p:stCondLst>
                      <p:childTnLst>
                        <p:par>
                          <p:cTn id="12" fill="hold">
                            <p:stCondLst>
                              <p:cond delay="0"/>
                            </p:stCondLst>
                            <p:childTnLst>
                              <p:par>
                                <p:cTn id="13" presetID="23" presetClass="entr" presetSubtype="16" fill="hold" nodeType="clickEffect">
                                  <p:stCondLst>
                                    <p:cond delay="0"/>
                                  </p:stCondLst>
                                  <p:childTnLst>
                                    <p:set>
                                      <p:cBhvr>
                                        <p:cTn id="14" dur="1" fill="hold">
                                          <p:stCondLst>
                                            <p:cond delay="0"/>
                                          </p:stCondLst>
                                        </p:cTn>
                                        <p:tgtEl>
                                          <p:spTgt spid="135"/>
                                        </p:tgtEl>
                                        <p:attrNameLst>
                                          <p:attrName>style.visibility</p:attrName>
                                        </p:attrNameLst>
                                      </p:cBhvr>
                                      <p:to>
                                        <p:strVal val="visible"/>
                                      </p:to>
                                    </p:set>
                                    <p:anim calcmode="lin" valueType="num">
                                      <p:cBhvr additive="base">
                                        <p:cTn id="15" dur="1000"/>
                                        <p:tgtEl>
                                          <p:spTgt spid="135"/>
                                        </p:tgtEl>
                                        <p:attrNameLst>
                                          <p:attrName>ppt_w</p:attrName>
                                        </p:attrNameLst>
                                      </p:cBhvr>
                                      <p:tavLst>
                                        <p:tav tm="0">
                                          <p:val>
                                            <p:strVal val="0"/>
                                          </p:val>
                                        </p:tav>
                                        <p:tav tm="100000">
                                          <p:val>
                                            <p:strVal val="#ppt_w"/>
                                          </p:val>
                                        </p:tav>
                                      </p:tavLst>
                                    </p:anim>
                                    <p:anim calcmode="lin" valueType="num">
                                      <p:cBhvr additive="base">
                                        <p:cTn id="16" dur="1000"/>
                                        <p:tgtEl>
                                          <p:spTgt spid="135"/>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g29edb26848a_0_59"/>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t>Future plastic GHG emission</a:t>
            </a:r>
            <a:endParaRPr/>
          </a:p>
        </p:txBody>
      </p:sp>
      <p:sp>
        <p:nvSpPr>
          <p:cNvPr id="141" name="Google Shape;141;g29edb26848a_0_5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7</a:t>
            </a:fld>
            <a:endParaRPr/>
          </a:p>
        </p:txBody>
      </p:sp>
      <p:pic>
        <p:nvPicPr>
          <p:cNvPr id="142" name="Google Shape;142;g29edb26848a_0_59"/>
          <p:cNvPicPr preferRelativeResize="0"/>
          <p:nvPr/>
        </p:nvPicPr>
        <p:blipFill>
          <a:blip r:embed="rId3">
            <a:alphaModFix/>
          </a:blip>
          <a:stretch>
            <a:fillRect/>
          </a:stretch>
        </p:blipFill>
        <p:spPr>
          <a:xfrm>
            <a:off x="1527325" y="1144125"/>
            <a:ext cx="6089345" cy="3694575"/>
          </a:xfrm>
          <a:prstGeom prst="rect">
            <a:avLst/>
          </a:prstGeom>
          <a:noFill/>
          <a:ln>
            <a:noFill/>
          </a:ln>
        </p:spPr>
      </p:pic>
      <p:grpSp>
        <p:nvGrpSpPr>
          <p:cNvPr id="143" name="Google Shape;143;g29edb26848a_0_59"/>
          <p:cNvGrpSpPr/>
          <p:nvPr/>
        </p:nvGrpSpPr>
        <p:grpSpPr>
          <a:xfrm>
            <a:off x="-867322" y="1144125"/>
            <a:ext cx="6156371" cy="3694575"/>
            <a:chOff x="-867322" y="1144125"/>
            <a:chExt cx="6156371" cy="3694575"/>
          </a:xfrm>
        </p:grpSpPr>
        <p:pic>
          <p:nvPicPr>
            <p:cNvPr id="144" name="Google Shape;144;g29edb26848a_0_59"/>
            <p:cNvPicPr preferRelativeResize="0"/>
            <p:nvPr/>
          </p:nvPicPr>
          <p:blipFill>
            <a:blip r:embed="rId4">
              <a:alphaModFix/>
            </a:blip>
            <a:stretch>
              <a:fillRect/>
            </a:stretch>
          </p:blipFill>
          <p:spPr>
            <a:xfrm>
              <a:off x="-867322" y="1144125"/>
              <a:ext cx="6156371" cy="3694575"/>
            </a:xfrm>
            <a:prstGeom prst="rect">
              <a:avLst/>
            </a:prstGeom>
            <a:noFill/>
            <a:ln>
              <a:noFill/>
            </a:ln>
          </p:spPr>
        </p:pic>
        <p:sp>
          <p:nvSpPr>
            <p:cNvPr id="145" name="Google Shape;145;g29edb26848a_0_59"/>
            <p:cNvSpPr/>
            <p:nvPr/>
          </p:nvSpPr>
          <p:spPr>
            <a:xfrm>
              <a:off x="3454475" y="1683575"/>
              <a:ext cx="1732800" cy="1950900"/>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42"/>
                                        </p:tgtEl>
                                        <p:attrNameLst>
                                          <p:attrName>style.visibility</p:attrName>
                                        </p:attrNameLst>
                                      </p:cBhvr>
                                      <p:to>
                                        <p:strVal val="visible"/>
                                      </p:to>
                                    </p:set>
                                    <p:anim calcmode="lin" valueType="num">
                                      <p:cBhvr additive="base">
                                        <p:cTn id="7" dur="1000"/>
                                        <p:tgtEl>
                                          <p:spTgt spid="142"/>
                                        </p:tgtEl>
                                        <p:attrNameLst>
                                          <p:attrName>ppt_w</p:attrName>
                                        </p:attrNameLst>
                                      </p:cBhvr>
                                      <p:tavLst>
                                        <p:tav tm="0">
                                          <p:val>
                                            <p:strVal val="0"/>
                                          </p:val>
                                        </p:tav>
                                        <p:tav tm="100000">
                                          <p:val>
                                            <p:strVal val="#ppt_w"/>
                                          </p:val>
                                        </p:tav>
                                      </p:tavLst>
                                    </p:anim>
                                    <p:anim calcmode="lin" valueType="num">
                                      <p:cBhvr additive="base">
                                        <p:cTn id="8" dur="1000"/>
                                        <p:tgtEl>
                                          <p:spTgt spid="142"/>
                                        </p:tgtEl>
                                        <p:attrNameLst>
                                          <p:attrName>ppt_h</p:attrName>
                                        </p:attrNameLst>
                                      </p:cBhvr>
                                      <p:tavLst>
                                        <p:tav tm="0">
                                          <p:val>
                                            <p:str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43"/>
                                        </p:tgtEl>
                                        <p:attrNameLst>
                                          <p:attrName>style.visibility</p:attrName>
                                        </p:attrNameLst>
                                      </p:cBhvr>
                                      <p:to>
                                        <p:strVal val="visible"/>
                                      </p:to>
                                    </p:set>
                                    <p:anim calcmode="lin" valueType="num">
                                      <p:cBhvr additive="base">
                                        <p:cTn id="13" dur="1000"/>
                                        <p:tgtEl>
                                          <p:spTgt spid="14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29edb26848a_0_6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t>Pessimistic outlook</a:t>
            </a:r>
            <a:endParaRPr/>
          </a:p>
        </p:txBody>
      </p:sp>
      <p:sp>
        <p:nvSpPr>
          <p:cNvPr id="151" name="Google Shape;151;g29edb26848a_0_6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8</a:t>
            </a:fld>
            <a:endParaRPr/>
          </a:p>
        </p:txBody>
      </p:sp>
      <p:grpSp>
        <p:nvGrpSpPr>
          <p:cNvPr id="152" name="Google Shape;152;g29edb26848a_0_66"/>
          <p:cNvGrpSpPr/>
          <p:nvPr/>
        </p:nvGrpSpPr>
        <p:grpSpPr>
          <a:xfrm>
            <a:off x="1493800" y="1144125"/>
            <a:ext cx="6156384" cy="3694575"/>
            <a:chOff x="1493800" y="1144125"/>
            <a:chExt cx="6156384" cy="3694575"/>
          </a:xfrm>
        </p:grpSpPr>
        <p:pic>
          <p:nvPicPr>
            <p:cNvPr id="153" name="Google Shape;153;g29edb26848a_0_66"/>
            <p:cNvPicPr preferRelativeResize="0"/>
            <p:nvPr/>
          </p:nvPicPr>
          <p:blipFill>
            <a:blip r:embed="rId3">
              <a:alphaModFix/>
            </a:blip>
            <a:stretch>
              <a:fillRect/>
            </a:stretch>
          </p:blipFill>
          <p:spPr>
            <a:xfrm>
              <a:off x="1493800" y="1144125"/>
              <a:ext cx="6156384" cy="3694575"/>
            </a:xfrm>
            <a:prstGeom prst="rect">
              <a:avLst/>
            </a:prstGeom>
            <a:noFill/>
            <a:ln>
              <a:noFill/>
            </a:ln>
          </p:spPr>
        </p:pic>
        <p:cxnSp>
          <p:nvCxnSpPr>
            <p:cNvPr id="154" name="Google Shape;154;g29edb26848a_0_66"/>
            <p:cNvCxnSpPr/>
            <p:nvPr/>
          </p:nvCxnSpPr>
          <p:spPr>
            <a:xfrm>
              <a:off x="7015350" y="2420300"/>
              <a:ext cx="0" cy="436500"/>
            </a:xfrm>
            <a:prstGeom prst="straightConnector1">
              <a:avLst/>
            </a:prstGeom>
            <a:noFill/>
            <a:ln w="19050" cap="flat" cmpd="sng">
              <a:solidFill>
                <a:srgbClr val="FF0000"/>
              </a:solidFill>
              <a:prstDash val="solid"/>
              <a:round/>
              <a:headEnd type="triangle" w="med" len="med"/>
              <a:tailEnd type="triangle" w="med" len="med"/>
            </a:ln>
          </p:spPr>
        </p:cxnSp>
        <p:cxnSp>
          <p:nvCxnSpPr>
            <p:cNvPr id="155" name="Google Shape;155;g29edb26848a_0_66"/>
            <p:cNvCxnSpPr/>
            <p:nvPr/>
          </p:nvCxnSpPr>
          <p:spPr>
            <a:xfrm>
              <a:off x="7126825" y="2338450"/>
              <a:ext cx="0" cy="1173300"/>
            </a:xfrm>
            <a:prstGeom prst="straightConnector1">
              <a:avLst/>
            </a:prstGeom>
            <a:noFill/>
            <a:ln w="19050" cap="flat" cmpd="sng">
              <a:solidFill>
                <a:srgbClr val="FF0000"/>
              </a:solidFill>
              <a:prstDash val="solid"/>
              <a:round/>
              <a:headEnd type="triangle" w="med" len="med"/>
              <a:tailEnd type="triangle" w="med" len="med"/>
            </a:ln>
          </p:spPr>
        </p:cxnSp>
      </p:grpSp>
      <p:grpSp>
        <p:nvGrpSpPr>
          <p:cNvPr id="156" name="Google Shape;156;g29edb26848a_0_66"/>
          <p:cNvGrpSpPr/>
          <p:nvPr/>
        </p:nvGrpSpPr>
        <p:grpSpPr>
          <a:xfrm>
            <a:off x="1493810" y="1144125"/>
            <a:ext cx="6156367" cy="3694575"/>
            <a:chOff x="1493810" y="1144125"/>
            <a:chExt cx="6156367" cy="3694575"/>
          </a:xfrm>
        </p:grpSpPr>
        <p:pic>
          <p:nvPicPr>
            <p:cNvPr id="157" name="Google Shape;157;g29edb26848a_0_66"/>
            <p:cNvPicPr preferRelativeResize="0"/>
            <p:nvPr/>
          </p:nvPicPr>
          <p:blipFill>
            <a:blip r:embed="rId4">
              <a:alphaModFix/>
            </a:blip>
            <a:stretch>
              <a:fillRect/>
            </a:stretch>
          </p:blipFill>
          <p:spPr>
            <a:xfrm>
              <a:off x="1493810" y="1144125"/>
              <a:ext cx="6156367" cy="3694575"/>
            </a:xfrm>
            <a:prstGeom prst="rect">
              <a:avLst/>
            </a:prstGeom>
            <a:noFill/>
            <a:ln>
              <a:noFill/>
            </a:ln>
          </p:spPr>
        </p:pic>
        <p:cxnSp>
          <p:nvCxnSpPr>
            <p:cNvPr id="158" name="Google Shape;158;g29edb26848a_0_66"/>
            <p:cNvCxnSpPr/>
            <p:nvPr/>
          </p:nvCxnSpPr>
          <p:spPr>
            <a:xfrm>
              <a:off x="7356425" y="2447600"/>
              <a:ext cx="0" cy="996000"/>
            </a:xfrm>
            <a:prstGeom prst="straightConnector1">
              <a:avLst/>
            </a:prstGeom>
            <a:noFill/>
            <a:ln w="19050" cap="flat" cmpd="sng">
              <a:solidFill>
                <a:srgbClr val="FF0000"/>
              </a:solidFill>
              <a:prstDash val="solid"/>
              <a:round/>
              <a:headEnd type="triangle" w="med" len="med"/>
              <a:tailEnd type="triangle" w="med" len="med"/>
            </a:ln>
          </p:spPr>
        </p:cxnSp>
        <p:cxnSp>
          <p:nvCxnSpPr>
            <p:cNvPr id="159" name="Google Shape;159;g29edb26848a_0_66"/>
            <p:cNvCxnSpPr/>
            <p:nvPr/>
          </p:nvCxnSpPr>
          <p:spPr>
            <a:xfrm>
              <a:off x="7235950" y="2761400"/>
              <a:ext cx="0" cy="586800"/>
            </a:xfrm>
            <a:prstGeom prst="straightConnector1">
              <a:avLst/>
            </a:prstGeom>
            <a:noFill/>
            <a:ln w="19050" cap="flat" cmpd="sng">
              <a:solidFill>
                <a:srgbClr val="FF0000"/>
              </a:solidFill>
              <a:prstDash val="solid"/>
              <a:round/>
              <a:headEnd type="triangle" w="med" len="med"/>
              <a:tailEnd type="triangle" w="med" len="med"/>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52"/>
                                        </p:tgtEl>
                                        <p:attrNameLst>
                                          <p:attrName>style.visibility</p:attrName>
                                        </p:attrNameLst>
                                      </p:cBhvr>
                                      <p:to>
                                        <p:strVal val="visible"/>
                                      </p:to>
                                    </p:set>
                                    <p:anim calcmode="lin" valueType="num">
                                      <p:cBhvr additive="base">
                                        <p:cTn id="7" dur="1000"/>
                                        <p:tgtEl>
                                          <p:spTgt spid="152"/>
                                        </p:tgtEl>
                                        <p:attrNameLst>
                                          <p:attrName>ppt_w</p:attrName>
                                        </p:attrNameLst>
                                      </p:cBhvr>
                                      <p:tavLst>
                                        <p:tav tm="0">
                                          <p:val>
                                            <p:strVal val="0"/>
                                          </p:val>
                                        </p:tav>
                                        <p:tav tm="100000">
                                          <p:val>
                                            <p:strVal val="#ppt_w"/>
                                          </p:val>
                                        </p:tav>
                                      </p:tavLst>
                                    </p:anim>
                                    <p:anim calcmode="lin" valueType="num">
                                      <p:cBhvr additive="base">
                                        <p:cTn id="8" dur="1000"/>
                                        <p:tgtEl>
                                          <p:spTgt spid="152"/>
                                        </p:tgtEl>
                                        <p:attrNameLst>
                                          <p:attrName>ppt_h</p:attrName>
                                        </p:attrNameLst>
                                      </p:cBhvr>
                                      <p:tavLst>
                                        <p:tav tm="0">
                                          <p:val>
                                            <p:str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56"/>
                                        </p:tgtEl>
                                        <p:attrNameLst>
                                          <p:attrName>style.visibility</p:attrName>
                                        </p:attrNameLst>
                                      </p:cBhvr>
                                      <p:to>
                                        <p:strVal val="visible"/>
                                      </p:to>
                                    </p:set>
                                    <p:anim calcmode="lin" valueType="num">
                                      <p:cBhvr additive="base">
                                        <p:cTn id="13" dur="1000"/>
                                        <p:tgtEl>
                                          <p:spTgt spid="15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g29edb26848a_0_87"/>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GB"/>
              <a:t>Conclusion</a:t>
            </a:r>
            <a:endParaRPr/>
          </a:p>
        </p:txBody>
      </p:sp>
      <p:sp>
        <p:nvSpPr>
          <p:cNvPr id="165" name="Google Shape;165;g29edb26848a_0_87"/>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sz="1800"/>
              <a:t>Plastic production processes are improving to reduce GHG emission per produced plastic</a:t>
            </a:r>
            <a:endParaRPr sz="1800"/>
          </a:p>
          <a:p>
            <a:pPr marL="457200" lvl="0" indent="-342900" algn="l" rtl="0">
              <a:spcBef>
                <a:spcPts val="0"/>
              </a:spcBef>
              <a:spcAft>
                <a:spcPts val="0"/>
              </a:spcAft>
              <a:buSzPts val="1800"/>
              <a:buChar char="●"/>
            </a:pPr>
            <a:r>
              <a:rPr lang="en-GB" sz="1800"/>
              <a:t>Plastic reduction is required to reduce GHG emission from plastics</a:t>
            </a:r>
            <a:endParaRPr sz="1800"/>
          </a:p>
          <a:p>
            <a:pPr marL="457200" lvl="0" indent="-342900" algn="l" rtl="0">
              <a:spcBef>
                <a:spcPts val="0"/>
              </a:spcBef>
              <a:spcAft>
                <a:spcPts val="0"/>
              </a:spcAft>
              <a:buSzPts val="1800"/>
              <a:buChar char="●"/>
            </a:pPr>
            <a:r>
              <a:rPr lang="en-GB" sz="1800"/>
              <a:t>Limiting global temperature rise requires plastic reduction</a:t>
            </a:r>
            <a:endParaRPr sz="1800"/>
          </a:p>
        </p:txBody>
      </p:sp>
      <p:sp>
        <p:nvSpPr>
          <p:cNvPr id="166" name="Google Shape;166;g29edb26848a_0_87"/>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GB" sz="1800"/>
              <a:t>Continue to improve plastic production processes</a:t>
            </a:r>
            <a:endParaRPr sz="1800"/>
          </a:p>
          <a:p>
            <a:pPr marL="457200" lvl="0" indent="-342900" algn="l" rtl="0">
              <a:spcBef>
                <a:spcPts val="0"/>
              </a:spcBef>
              <a:spcAft>
                <a:spcPts val="0"/>
              </a:spcAft>
              <a:buSzPts val="1800"/>
              <a:buChar char="●"/>
            </a:pPr>
            <a:r>
              <a:rPr lang="en-GB" sz="1800"/>
              <a:t>Reduce incentives to use plastic as to reduce its demand and thus production</a:t>
            </a:r>
            <a:endParaRPr sz="1800"/>
          </a:p>
          <a:p>
            <a:pPr marL="457200" lvl="0" indent="-342900" algn="l" rtl="0">
              <a:spcBef>
                <a:spcPts val="0"/>
              </a:spcBef>
              <a:spcAft>
                <a:spcPts val="0"/>
              </a:spcAft>
              <a:buSzPts val="1800"/>
              <a:buChar char="●"/>
            </a:pPr>
            <a:r>
              <a:rPr lang="en-GB" sz="1800"/>
              <a:t>Policymakers should not overlook plastic overuse when considering climate change</a:t>
            </a:r>
            <a:endParaRPr sz="1800"/>
          </a:p>
          <a:p>
            <a:pPr marL="457200" lvl="0" indent="-342900" algn="l" rtl="0">
              <a:spcBef>
                <a:spcPts val="0"/>
              </a:spcBef>
              <a:spcAft>
                <a:spcPts val="0"/>
              </a:spcAft>
              <a:buSzPts val="1800"/>
              <a:buChar char="●"/>
            </a:pPr>
            <a:r>
              <a:rPr lang="en-GB" sz="1800"/>
              <a:t>Any easy-to-implement solutions</a:t>
            </a:r>
            <a:endParaRPr sz="1800"/>
          </a:p>
        </p:txBody>
      </p:sp>
      <p:sp>
        <p:nvSpPr>
          <p:cNvPr id="167" name="Google Shape;167;g29edb26848a_0_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9</a:t>
            </a:fld>
            <a:endParaRPr/>
          </a:p>
        </p:txBody>
      </p:sp>
      <p:sp>
        <p:nvSpPr>
          <p:cNvPr id="168" name="Google Shape;168;g29edb26848a_0_87"/>
          <p:cNvSpPr/>
          <p:nvPr/>
        </p:nvSpPr>
        <p:spPr>
          <a:xfrm>
            <a:off x="4101150" y="2631625"/>
            <a:ext cx="941700" cy="7953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5"/>
                                        </p:tgtEl>
                                        <p:attrNameLst>
                                          <p:attrName>style.visibility</p:attrName>
                                        </p:attrNameLst>
                                      </p:cBhvr>
                                      <p:to>
                                        <p:strVal val="visible"/>
                                      </p:to>
                                    </p:set>
                                    <p:anim calcmode="lin" valueType="num">
                                      <p:cBhvr additive="base">
                                        <p:cTn id="7" dur="1000"/>
                                        <p:tgtEl>
                                          <p:spTgt spid="165"/>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8"/>
                                        </p:tgtEl>
                                        <p:attrNameLst>
                                          <p:attrName>style.visibility</p:attrName>
                                        </p:attrNameLst>
                                      </p:cBhvr>
                                      <p:to>
                                        <p:strVal val="visible"/>
                                      </p:to>
                                    </p:set>
                                    <p:animEffect transition="in" filter="fade">
                                      <p:cBhvr>
                                        <p:cTn id="12" dur="1000"/>
                                        <p:tgtEl>
                                          <p:spTgt spid="168"/>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166">
                                            <p:txEl>
                                              <p:pRg st="0" end="0"/>
                                            </p:txEl>
                                          </p:spTgt>
                                        </p:tgtEl>
                                        <p:attrNameLst>
                                          <p:attrName>style.visibility</p:attrName>
                                        </p:attrNameLst>
                                      </p:cBhvr>
                                      <p:to>
                                        <p:strVal val="visible"/>
                                      </p:to>
                                    </p:set>
                                    <p:animEffect transition="in" filter="fade">
                                      <p:cBhvr>
                                        <p:cTn id="16" dur="1000"/>
                                        <p:tgtEl>
                                          <p:spTgt spid="166">
                                            <p:txEl>
                                              <p:pRg st="0" end="0"/>
                                            </p:txEl>
                                          </p:spTgt>
                                        </p:tgtEl>
                                      </p:cBhvr>
                                    </p:animEffect>
                                  </p:childTnLst>
                                </p:cTn>
                              </p:par>
                            </p:childTnLst>
                          </p:cTn>
                        </p:par>
                        <p:par>
                          <p:cTn id="17" fill="hold">
                            <p:stCondLst>
                              <p:cond delay="2000"/>
                            </p:stCondLst>
                            <p:childTnLst>
                              <p:par>
                                <p:cTn id="18" presetID="10" presetClass="entr" presetSubtype="0" fill="hold" nodeType="afterEffect">
                                  <p:stCondLst>
                                    <p:cond delay="0"/>
                                  </p:stCondLst>
                                  <p:childTnLst>
                                    <p:set>
                                      <p:cBhvr>
                                        <p:cTn id="19" dur="1" fill="hold">
                                          <p:stCondLst>
                                            <p:cond delay="0"/>
                                          </p:stCondLst>
                                        </p:cTn>
                                        <p:tgtEl>
                                          <p:spTgt spid="166">
                                            <p:txEl>
                                              <p:pRg st="1" end="1"/>
                                            </p:txEl>
                                          </p:spTgt>
                                        </p:tgtEl>
                                        <p:attrNameLst>
                                          <p:attrName>style.visibility</p:attrName>
                                        </p:attrNameLst>
                                      </p:cBhvr>
                                      <p:to>
                                        <p:strVal val="visible"/>
                                      </p:to>
                                    </p:set>
                                    <p:animEffect transition="in" filter="fade">
                                      <p:cBhvr>
                                        <p:cTn id="20" dur="1000"/>
                                        <p:tgtEl>
                                          <p:spTgt spid="166">
                                            <p:txEl>
                                              <p:pRg st="1" end="1"/>
                                            </p:txEl>
                                          </p:spTgt>
                                        </p:tgtEl>
                                      </p:cBhvr>
                                    </p:animEffect>
                                  </p:childTnLst>
                                </p:cTn>
                              </p:par>
                            </p:childTnLst>
                          </p:cTn>
                        </p:par>
                        <p:par>
                          <p:cTn id="21" fill="hold">
                            <p:stCondLst>
                              <p:cond delay="3000"/>
                            </p:stCondLst>
                            <p:childTnLst>
                              <p:par>
                                <p:cTn id="22" presetID="10" presetClass="entr" presetSubtype="0" fill="hold" nodeType="afterEffect">
                                  <p:stCondLst>
                                    <p:cond delay="0"/>
                                  </p:stCondLst>
                                  <p:childTnLst>
                                    <p:set>
                                      <p:cBhvr>
                                        <p:cTn id="23" dur="1" fill="hold">
                                          <p:stCondLst>
                                            <p:cond delay="0"/>
                                          </p:stCondLst>
                                        </p:cTn>
                                        <p:tgtEl>
                                          <p:spTgt spid="166">
                                            <p:txEl>
                                              <p:pRg st="2" end="2"/>
                                            </p:txEl>
                                          </p:spTgt>
                                        </p:tgtEl>
                                        <p:attrNameLst>
                                          <p:attrName>style.visibility</p:attrName>
                                        </p:attrNameLst>
                                      </p:cBhvr>
                                      <p:to>
                                        <p:strVal val="visible"/>
                                      </p:to>
                                    </p:set>
                                    <p:animEffect transition="in" filter="fade">
                                      <p:cBhvr>
                                        <p:cTn id="24" dur="1000"/>
                                        <p:tgtEl>
                                          <p:spTgt spid="166">
                                            <p:txEl>
                                              <p:pRg st="2" end="2"/>
                                            </p:txEl>
                                          </p:spTgt>
                                        </p:tgtEl>
                                      </p:cBhvr>
                                    </p:animEffect>
                                  </p:childTnLst>
                                </p:cTn>
                              </p:par>
                            </p:childTnLst>
                          </p:cTn>
                        </p:par>
                        <p:par>
                          <p:cTn id="25" fill="hold">
                            <p:stCondLst>
                              <p:cond delay="4000"/>
                            </p:stCondLst>
                            <p:childTnLst>
                              <p:par>
                                <p:cTn id="26" presetID="10" presetClass="entr" presetSubtype="0" fill="hold" nodeType="afterEffect">
                                  <p:stCondLst>
                                    <p:cond delay="0"/>
                                  </p:stCondLst>
                                  <p:childTnLst>
                                    <p:set>
                                      <p:cBhvr>
                                        <p:cTn id="27" dur="1" fill="hold">
                                          <p:stCondLst>
                                            <p:cond delay="0"/>
                                          </p:stCondLst>
                                        </p:cTn>
                                        <p:tgtEl>
                                          <p:spTgt spid="166">
                                            <p:txEl>
                                              <p:pRg st="3" end="3"/>
                                            </p:txEl>
                                          </p:spTgt>
                                        </p:tgtEl>
                                        <p:attrNameLst>
                                          <p:attrName>style.visibility</p:attrName>
                                        </p:attrNameLst>
                                      </p:cBhvr>
                                      <p:to>
                                        <p:strVal val="visible"/>
                                      </p:to>
                                    </p:set>
                                    <p:animEffect transition="in" filter="fade">
                                      <p:cBhvr>
                                        <p:cTn id="28" dur="1000"/>
                                        <p:tgtEl>
                                          <p:spTgt spid="16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1577</Words>
  <PresentationFormat>On-screen Show (16:9)</PresentationFormat>
  <Paragraphs>60</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Roboto Slab</vt:lpstr>
      <vt:lpstr>Roboto</vt:lpstr>
      <vt:lpstr>Arial</vt:lpstr>
      <vt:lpstr>Marina</vt:lpstr>
      <vt:lpstr>The role of plastics in climate change - presentation</vt:lpstr>
      <vt:lpstr>What is climate change?</vt:lpstr>
      <vt:lpstr>What is plastic overuse?</vt:lpstr>
      <vt:lpstr>Datasets</vt:lpstr>
      <vt:lpstr>Results</vt:lpstr>
      <vt:lpstr>Good news first</vt:lpstr>
      <vt:lpstr>Future plastic GHG emission</vt:lpstr>
      <vt:lpstr>Pessimistic outlook</vt:lpstr>
      <vt:lpstr>Conclusion</vt:lpstr>
      <vt:lpstr>Thank you</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modified xsi:type="dcterms:W3CDTF">2024-06-24T07:23:41Z</dcterms:modified>
</cp:coreProperties>
</file>